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handoutMasterIdLst>
    <p:handoutMasterId r:id="rId22"/>
  </p:handoutMasterIdLst>
  <p:sldIdLst>
    <p:sldId id="256" r:id="rId3"/>
    <p:sldId id="301" r:id="rId4"/>
    <p:sldId id="265" r:id="rId5"/>
    <p:sldId id="348" r:id="rId6"/>
    <p:sldId id="334" r:id="rId7"/>
    <p:sldId id="327" r:id="rId8"/>
    <p:sldId id="328" r:id="rId9"/>
    <p:sldId id="329" r:id="rId10"/>
    <p:sldId id="330" r:id="rId11"/>
    <p:sldId id="332" r:id="rId12"/>
    <p:sldId id="333" r:id="rId13"/>
    <p:sldId id="287" r:id="rId14"/>
    <p:sldId id="302" r:id="rId15"/>
    <p:sldId id="303" r:id="rId16"/>
    <p:sldId id="323" r:id="rId17"/>
    <p:sldId id="318" r:id="rId18"/>
    <p:sldId id="319" r:id="rId19"/>
    <p:sldId id="274"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8D66"/>
    <a:srgbClr val="123C27"/>
    <a:srgbClr val="31751F"/>
    <a:srgbClr val="63C0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86" d="100"/>
          <a:sy n="86" d="100"/>
        </p:scale>
        <p:origin x="562" y="62"/>
      </p:cViewPr>
      <p:guideLst>
        <p:guide orient="horz" pos="2148"/>
        <p:guide pos="365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V\Desktop\&#26032;&#24314;%20XLSX%20&#24037;&#20316;&#34920;.xlsx" TargetMode="External"/></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V\Desktop\&#26032;&#24314;%20XLSX%20&#24037;&#20316;&#34920;.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c:explosion val="0"/>
          <c:dPt>
            <c:idx val="0"/>
            <c:bubble3D val="0"/>
            <c:spPr>
              <a:solidFill>
                <a:schemeClr val="accent1"/>
              </a:solidFill>
              <a:ln>
                <a:noFill/>
              </a:ln>
              <a:effectLst>
                <a:outerShdw blurRad="63500" sx="102000" sy="102000" algn="ctr" rotWithShape="0">
                  <a:prstClr val="black">
                    <a:alpha val="20000"/>
                  </a:prstClr>
                </a:outerShdw>
              </a:effectLst>
            </c:spPr>
          </c:dPt>
          <c:dPt>
            <c:idx val="1"/>
            <c:bubble3D val="0"/>
            <c:spPr>
              <a:solidFill>
                <a:schemeClr val="accent2"/>
              </a:solidFill>
              <a:ln>
                <a:noFill/>
              </a:ln>
              <a:effectLst>
                <a:outerShdw blurRad="63500" sx="102000" sy="102000" algn="ctr" rotWithShape="0">
                  <a:prstClr val="black">
                    <a:alpha val="20000"/>
                  </a:prstClr>
                </a:outerShdw>
              </a:effectLst>
            </c:spPr>
          </c:dPt>
          <c:dPt>
            <c:idx val="2"/>
            <c:bubble3D val="0"/>
            <c:spPr>
              <a:solidFill>
                <a:schemeClr val="accent3"/>
              </a:solidFill>
              <a:ln>
                <a:noFill/>
              </a:ln>
              <a:effectLst>
                <a:outerShdw blurRad="63500" sx="102000" sy="102000" algn="ctr" rotWithShape="0">
                  <a:prstClr val="black">
                    <a:alpha val="20000"/>
                  </a:prstClr>
                </a:outerShdw>
              </a:effectLst>
            </c:spPr>
          </c:dPt>
          <c:dPt>
            <c:idx val="3"/>
            <c:bubble3D val="0"/>
            <c:spPr>
              <a:solidFill>
                <a:schemeClr val="accent4"/>
              </a:solidFill>
              <a:ln>
                <a:noFill/>
              </a:ln>
              <a:effectLst>
                <a:outerShdw blurRad="63500" sx="102000" sy="102000" algn="ctr" rotWithShape="0">
                  <a:prstClr val="black">
                    <a:alpha val="20000"/>
                  </a:prstClr>
                </a:outerShdw>
              </a:effectLst>
            </c:spPr>
          </c:dPt>
          <c:dLbls>
            <c:dLbl>
              <c:idx val="0"/>
              <c:layout/>
              <c:numFmt formatCode="General" sourceLinked="1"/>
              <c:spPr>
                <a:noFill/>
                <a:ln>
                  <a:noFill/>
                </a:ln>
                <a:effectLst/>
              </c:spPr>
              <c:txPr>
                <a:bodyPr rot="0" spcFirstLastPara="0" vertOverflow="ellipsis" vert="horz" wrap="square" lIns="38100" tIns="19050" rIns="38100" bIns="19050" anchor="ctr" anchorCtr="1"/>
                <a:lstStyle/>
                <a:p>
                  <a:pPr>
                    <a:defRPr lang="zh-CN" sz="1000" b="1" i="0" u="none" strike="noStrike" kern="1200" spc="0" baseline="0">
                      <a:solidFill>
                        <a:schemeClr val="accent1"/>
                      </a:solidFill>
                      <a:latin typeface="+mn-lt"/>
                      <a:ea typeface="+mn-ea"/>
                      <a:cs typeface="+mn-cs"/>
                    </a:defRPr>
                  </a:pPr>
                </a:p>
              </c:txPr>
              <c:dLblPos val="outEnd"/>
              <c:showLegendKey val="0"/>
              <c:showVal val="0"/>
              <c:showCatName val="1"/>
              <c:showSerName val="0"/>
              <c:showPercent val="1"/>
              <c:showBubbleSize val="0"/>
              <c:separator>
</c:separator>
              <c:extLst>
                <c:ext xmlns:c15="http://schemas.microsoft.com/office/drawing/2012/chart" uri="{CE6537A1-D6FC-4f65-9D91-7224C49458BB}"/>
              </c:extLst>
            </c:dLbl>
            <c:dLbl>
              <c:idx val="1"/>
              <c:layout/>
              <c:numFmt formatCode="General" sourceLinked="1"/>
              <c:spPr>
                <a:noFill/>
                <a:ln>
                  <a:noFill/>
                </a:ln>
                <a:effectLst/>
              </c:spPr>
              <c:txPr>
                <a:bodyPr rot="0" spcFirstLastPara="0" vertOverflow="ellipsis" vert="horz" wrap="square" lIns="38100" tIns="19050" rIns="38100" bIns="19050" anchor="ctr" anchorCtr="1"/>
                <a:lstStyle/>
                <a:p>
                  <a:pPr>
                    <a:defRPr lang="zh-CN" sz="1000" b="1" i="0" u="none" strike="noStrike" kern="1200" spc="0" baseline="0">
                      <a:solidFill>
                        <a:schemeClr val="accent2"/>
                      </a:solidFill>
                      <a:latin typeface="+mn-lt"/>
                      <a:ea typeface="+mn-ea"/>
                      <a:cs typeface="+mn-cs"/>
                    </a:defRPr>
                  </a:pPr>
                </a:p>
              </c:txPr>
              <c:dLblPos val="outEnd"/>
              <c:showLegendKey val="0"/>
              <c:showVal val="0"/>
              <c:showCatName val="1"/>
              <c:showSerName val="0"/>
              <c:showPercent val="1"/>
              <c:showBubbleSize val="0"/>
              <c:separator>
</c:separator>
              <c:extLst>
                <c:ext xmlns:c15="http://schemas.microsoft.com/office/drawing/2012/chart" uri="{CE6537A1-D6FC-4f65-9D91-7224C49458BB}"/>
              </c:extLst>
            </c:dLbl>
            <c:dLbl>
              <c:idx val="2"/>
              <c:layout/>
              <c:numFmt formatCode="General" sourceLinked="1"/>
              <c:spPr>
                <a:noFill/>
                <a:ln>
                  <a:noFill/>
                </a:ln>
                <a:effectLst/>
              </c:spPr>
              <c:txPr>
                <a:bodyPr rot="0" spcFirstLastPara="0" vertOverflow="ellipsis" vert="horz" wrap="square" lIns="38100" tIns="19050" rIns="38100" bIns="19050" anchor="ctr" anchorCtr="1"/>
                <a:lstStyle/>
                <a:p>
                  <a:pPr>
                    <a:defRPr lang="zh-CN" sz="1000" b="1" i="0" u="none" strike="noStrike" kern="1200" spc="0" baseline="0">
                      <a:solidFill>
                        <a:schemeClr val="accent3"/>
                      </a:solidFill>
                      <a:latin typeface="+mn-lt"/>
                      <a:ea typeface="+mn-ea"/>
                      <a:cs typeface="+mn-cs"/>
                    </a:defRPr>
                  </a:pPr>
                </a:p>
              </c:txPr>
              <c:dLblPos val="outEnd"/>
              <c:showLegendKey val="0"/>
              <c:showVal val="0"/>
              <c:showCatName val="1"/>
              <c:showSerName val="0"/>
              <c:showPercent val="1"/>
              <c:showBubbleSize val="0"/>
              <c:separator>
</c:separator>
              <c:extLst>
                <c:ext xmlns:c15="http://schemas.microsoft.com/office/drawing/2012/chart" uri="{CE6537A1-D6FC-4f65-9D91-7224C49458BB}"/>
              </c:extLst>
            </c:dLbl>
            <c:dLbl>
              <c:idx val="3"/>
              <c:layout/>
              <c:numFmt formatCode="General" sourceLinked="1"/>
              <c:spPr>
                <a:noFill/>
                <a:ln>
                  <a:noFill/>
                </a:ln>
                <a:effectLst/>
              </c:spPr>
              <c:txPr>
                <a:bodyPr rot="0" spcFirstLastPara="0" vertOverflow="ellipsis" vert="horz" wrap="square" lIns="38100" tIns="19050" rIns="38100" bIns="19050" anchor="ctr" anchorCtr="1"/>
                <a:lstStyle/>
                <a:p>
                  <a:pPr>
                    <a:defRPr lang="zh-CN" sz="1000" b="1" i="0" u="none" strike="noStrike" kern="1200" spc="0" baseline="0">
                      <a:solidFill>
                        <a:schemeClr val="accent4"/>
                      </a:solidFill>
                      <a:latin typeface="+mn-lt"/>
                      <a:ea typeface="+mn-ea"/>
                      <a:cs typeface="+mn-cs"/>
                    </a:defRPr>
                  </a:pPr>
                </a:p>
              </c:txPr>
              <c:dLblPos val="outEnd"/>
              <c:showLegendKey val="0"/>
              <c:showVal val="0"/>
              <c:showCatName val="1"/>
              <c:showSerName val="0"/>
              <c:showPercent val="1"/>
              <c:showBubbleSize val="0"/>
              <c:separator>
</c:separator>
              <c:extLst>
                <c:ext xmlns:c15="http://schemas.microsoft.com/office/drawing/2012/chart" uri="{CE6537A1-D6FC-4f65-9D91-7224C49458BB}"/>
              </c:extLst>
            </c:dLbl>
            <c:spPr>
              <a:noFill/>
              <a:ln>
                <a:noFill/>
              </a:ln>
              <a:effectLst/>
            </c:spPr>
            <c:txPr>
              <a:bodyPr rot="0" spcFirstLastPara="0" vertOverflow="ellipsis" vert="horz" wrap="square" lIns="38100" tIns="19050" rIns="38100" bIns="19050" anchor="ctr" anchorCtr="1"/>
              <a:lstStyle/>
              <a:p>
                <a:pPr>
                  <a:defRPr lang="zh-CN" sz="1000" b="1" i="0" u="none" strike="noStrike" kern="1200" spc="0" baseline="0">
                    <a:solidFill>
                      <a:schemeClr val="accent1"/>
                    </a:solidFill>
                    <a:latin typeface="+mn-lt"/>
                    <a:ea typeface="+mn-ea"/>
                    <a:cs typeface="+mn-cs"/>
                  </a:defRPr>
                </a:pPr>
              </a:p>
            </c:txPr>
            <c:dLblPos val="outEnd"/>
            <c:showLegendKey val="0"/>
            <c:showVal val="0"/>
            <c:showCatName val="1"/>
            <c:showSerName val="0"/>
            <c:showPercent val="1"/>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XLSX 工作表.xlsx]Sheet1'!$A$1:$D$1</c:f>
              <c:strCache>
                <c:ptCount val="4"/>
                <c:pt idx="0">
                  <c:v>人员补贴</c:v>
                </c:pt>
                <c:pt idx="1">
                  <c:v>服务器</c:v>
                </c:pt>
                <c:pt idx="2">
                  <c:v>推广渠道</c:v>
                </c:pt>
                <c:pt idx="3">
                  <c:v>测试等各种必要支出</c:v>
                </c:pt>
              </c:strCache>
            </c:strRef>
          </c:cat>
          <c:val>
            <c:numRef>
              <c:f>'[新建 XLSX 工作表.xlsx]Sheet1'!$A$2:$D$2</c:f>
              <c:numCache>
                <c:formatCode>General</c:formatCode>
                <c:ptCount val="4"/>
                <c:pt idx="0">
                  <c:v>20000</c:v>
                </c:pt>
                <c:pt idx="1">
                  <c:v>5000</c:v>
                </c:pt>
                <c:pt idx="2">
                  <c:v>10000</c:v>
                </c:pt>
                <c:pt idx="3">
                  <c:v>15000</c:v>
                </c:pt>
              </c:numCache>
            </c:numRef>
          </c:val>
        </c:ser>
        <c:dLbls>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noFill/>
    <a:ln w="9525" cap="flat" cmpd="sng" algn="ctr">
      <a:noFill/>
      <a:round/>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spPr/>
          <c:explosion val="0"/>
          <c:dPt>
            <c:idx val="0"/>
            <c:bubble3D val="0"/>
            <c:spPr>
              <a:solidFill>
                <a:schemeClr val="accent1"/>
              </a:solidFill>
              <a:ln>
                <a:noFill/>
              </a:ln>
              <a:effectLst>
                <a:outerShdw blurRad="63500" sx="102000" sy="102000" algn="ctr" rotWithShape="0">
                  <a:prstClr val="black">
                    <a:alpha val="20000"/>
                  </a:prstClr>
                </a:outerShdw>
              </a:effectLst>
            </c:spPr>
          </c:dPt>
          <c:dPt>
            <c:idx val="1"/>
            <c:bubble3D val="0"/>
            <c:spPr>
              <a:solidFill>
                <a:schemeClr val="accent2"/>
              </a:solidFill>
              <a:ln>
                <a:noFill/>
              </a:ln>
              <a:effectLst>
                <a:outerShdw blurRad="63500" sx="102000" sy="102000" algn="ctr" rotWithShape="0">
                  <a:prstClr val="black">
                    <a:alpha val="20000"/>
                  </a:prstClr>
                </a:outerShdw>
              </a:effectLst>
            </c:spPr>
          </c:dPt>
          <c:dPt>
            <c:idx val="2"/>
            <c:bubble3D val="0"/>
            <c:spPr>
              <a:solidFill>
                <a:schemeClr val="accent3"/>
              </a:solidFill>
              <a:ln>
                <a:noFill/>
              </a:ln>
              <a:effectLst>
                <a:outerShdw blurRad="63500" sx="102000" sy="102000" algn="ctr" rotWithShape="0">
                  <a:prstClr val="black">
                    <a:alpha val="20000"/>
                  </a:prstClr>
                </a:outerShdw>
              </a:effectLst>
            </c:spPr>
          </c:dPt>
          <c:dLbls>
            <c:dLbl>
              <c:idx val="0"/>
              <c:layout/>
              <c:numFmt formatCode="General" sourceLinked="1"/>
              <c:spPr>
                <a:noFill/>
                <a:ln>
                  <a:noFill/>
                </a:ln>
                <a:effectLst/>
              </c:spPr>
              <c:txPr>
                <a:bodyPr rot="0" spcFirstLastPara="0" vertOverflow="ellipsis" vert="horz" wrap="square" lIns="38100" tIns="19050" rIns="38100" bIns="19050" anchor="ctr" anchorCtr="1"/>
                <a:lstStyle/>
                <a:p>
                  <a:pPr>
                    <a:defRPr lang="zh-CN" sz="1000" b="1" i="0" u="none" strike="noStrike" kern="1200" spc="0" baseline="0">
                      <a:solidFill>
                        <a:schemeClr val="accent1"/>
                      </a:solidFill>
                      <a:latin typeface="+mn-lt"/>
                      <a:ea typeface="+mn-ea"/>
                      <a:cs typeface="+mn-cs"/>
                    </a:defRPr>
                  </a:pPr>
                </a:p>
              </c:txPr>
              <c:dLblPos val="outEnd"/>
              <c:showLegendKey val="0"/>
              <c:showVal val="0"/>
              <c:showCatName val="1"/>
              <c:showSerName val="0"/>
              <c:showPercent val="1"/>
              <c:showBubbleSize val="0"/>
              <c:separator>
</c:separator>
              <c:extLst>
                <c:ext xmlns:c15="http://schemas.microsoft.com/office/drawing/2012/chart" uri="{CE6537A1-D6FC-4f65-9D91-7224C49458BB}"/>
              </c:extLst>
            </c:dLbl>
            <c:dLbl>
              <c:idx val="1"/>
              <c:layout/>
              <c:numFmt formatCode="General" sourceLinked="1"/>
              <c:spPr>
                <a:noFill/>
                <a:ln>
                  <a:noFill/>
                </a:ln>
                <a:effectLst/>
              </c:spPr>
              <c:txPr>
                <a:bodyPr rot="0" spcFirstLastPara="0" vertOverflow="ellipsis" vert="horz" wrap="square" lIns="38100" tIns="19050" rIns="38100" bIns="19050" anchor="ctr" anchorCtr="1"/>
                <a:lstStyle/>
                <a:p>
                  <a:pPr>
                    <a:defRPr lang="zh-CN" sz="1000" b="1" i="0" u="none" strike="noStrike" kern="1200" spc="0" baseline="0">
                      <a:solidFill>
                        <a:schemeClr val="accent2"/>
                      </a:solidFill>
                      <a:latin typeface="+mn-lt"/>
                      <a:ea typeface="+mn-ea"/>
                      <a:cs typeface="+mn-cs"/>
                    </a:defRPr>
                  </a:pPr>
                </a:p>
              </c:txPr>
              <c:dLblPos val="outEnd"/>
              <c:showLegendKey val="0"/>
              <c:showVal val="0"/>
              <c:showCatName val="1"/>
              <c:showSerName val="0"/>
              <c:showPercent val="1"/>
              <c:showBubbleSize val="0"/>
              <c:separator>
</c:separator>
              <c:extLst>
                <c:ext xmlns:c15="http://schemas.microsoft.com/office/drawing/2012/chart" uri="{CE6537A1-D6FC-4f65-9D91-7224C49458BB}"/>
              </c:extLst>
            </c:dLbl>
            <c:dLbl>
              <c:idx val="2"/>
              <c:layout/>
              <c:numFmt formatCode="General" sourceLinked="1"/>
              <c:spPr>
                <a:noFill/>
                <a:ln>
                  <a:noFill/>
                </a:ln>
                <a:effectLst/>
              </c:spPr>
              <c:txPr>
                <a:bodyPr rot="0" spcFirstLastPara="0" vertOverflow="ellipsis" vert="horz" wrap="square" lIns="38100" tIns="19050" rIns="38100" bIns="19050" anchor="ctr" anchorCtr="1"/>
                <a:lstStyle/>
                <a:p>
                  <a:pPr>
                    <a:defRPr lang="zh-CN" sz="1000" b="1" i="0" u="none" strike="noStrike" kern="1200" spc="0" baseline="0">
                      <a:solidFill>
                        <a:schemeClr val="accent3"/>
                      </a:solidFill>
                      <a:latin typeface="+mn-lt"/>
                      <a:ea typeface="+mn-ea"/>
                      <a:cs typeface="+mn-cs"/>
                    </a:defRPr>
                  </a:pPr>
                </a:p>
              </c:txPr>
              <c:dLblPos val="outEnd"/>
              <c:showLegendKey val="0"/>
              <c:showVal val="0"/>
              <c:showCatName val="1"/>
              <c:showSerName val="0"/>
              <c:showPercent val="1"/>
              <c:showBubbleSize val="0"/>
              <c:separator>
</c:separator>
              <c:extLst>
                <c:ext xmlns:c15="http://schemas.microsoft.com/office/drawing/2012/chart" uri="{CE6537A1-D6FC-4f65-9D91-7224C49458BB}"/>
              </c:extLst>
            </c:dLbl>
            <c:spPr>
              <a:noFill/>
              <a:ln>
                <a:noFill/>
              </a:ln>
              <a:effectLst/>
            </c:spPr>
            <c:txPr>
              <a:bodyPr rot="0" spcFirstLastPara="0" vertOverflow="ellipsis" vert="horz" wrap="square" lIns="38100" tIns="19050" rIns="38100" bIns="19050" anchor="ctr" anchorCtr="1"/>
              <a:lstStyle/>
              <a:p>
                <a:pPr>
                  <a:defRPr lang="zh-CN" sz="1000" b="1" i="0" u="none" strike="noStrike" kern="1200" spc="0" baseline="0">
                    <a:solidFill>
                      <a:schemeClr val="accent1"/>
                    </a:solidFill>
                    <a:latin typeface="+mn-lt"/>
                    <a:ea typeface="+mn-ea"/>
                    <a:cs typeface="+mn-cs"/>
                  </a:defRPr>
                </a:pPr>
              </a:p>
            </c:txPr>
            <c:dLblPos val="outEnd"/>
            <c:showLegendKey val="0"/>
            <c:showVal val="0"/>
            <c:showCatName val="1"/>
            <c:showSerName val="0"/>
            <c:showPercent val="1"/>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'[新建 XLSX 工作表.xlsx]Sheet2'!$A$1:$C$1</c:f>
              <c:strCache>
                <c:ptCount val="3"/>
                <c:pt idx="0">
                  <c:v>创业补贴</c:v>
                </c:pt>
                <c:pt idx="1">
                  <c:v>版权费用</c:v>
                </c:pt>
                <c:pt idx="2">
                  <c:v>手续费等其他</c:v>
                </c:pt>
              </c:strCache>
            </c:strRef>
          </c:cat>
          <c:val>
            <c:numRef>
              <c:f>'[新建 XLSX 工作表.xlsx]Sheet2'!$A$2:$C$2</c:f>
              <c:numCache>
                <c:formatCode>General</c:formatCode>
                <c:ptCount val="3"/>
                <c:pt idx="0">
                  <c:v>30000</c:v>
                </c:pt>
                <c:pt idx="1">
                  <c:v>10000</c:v>
                </c:pt>
                <c:pt idx="2">
                  <c:v>5000</c:v>
                </c:pt>
              </c:numCache>
            </c:numRef>
          </c:val>
        </c:ser>
        <c:dLbls>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noFill/>
    <a:ln w="9525" cap="flat" cmpd="sng" algn="ctr">
      <a:noFill/>
      <a:round/>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AD353C5-BB0D-48DA-BB86-A51083CD57E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AAE388E-F711-465A-ABAB-F5C9F7B80E6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D353C5-BB0D-48DA-BB86-A51083CD57E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AE388E-F711-465A-ABAB-F5C9F7B80E6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2.xml"/><Relationship Id="rId4" Type="http://schemas.openxmlformats.org/officeDocument/2006/relationships/image" Target="../media/image3.png"/><Relationship Id="rId3" Type="http://schemas.openxmlformats.org/officeDocument/2006/relationships/tags" Target="../tags/tag1.xml"/><Relationship Id="rId2" Type="http://schemas.openxmlformats.org/officeDocument/2006/relationships/chart" Target="../charts/chart2.xml"/><Relationship Id="rId1" Type="http://schemas.openxmlformats.org/officeDocument/2006/relationships/chart" Target="../charts/chart1.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6.png"/><Relationship Id="rId3" Type="http://schemas.openxmlformats.org/officeDocument/2006/relationships/tags" Target="../tags/tag4.xml"/><Relationship Id="rId2" Type="http://schemas.openxmlformats.org/officeDocument/2006/relationships/image" Target="../media/image3.png"/><Relationship Id="rId1" Type="http://schemas.openxmlformats.org/officeDocument/2006/relationships/tags" Target="../tags/tag3.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adriel-kloppenburg-7XbxVv9xC_8-unsplash"/>
          <p:cNvPicPr>
            <a:picLocks noChangeAspect="1"/>
          </p:cNvPicPr>
          <p:nvPr/>
        </p:nvPicPr>
        <p:blipFill>
          <a:blip r:embed="rId1"/>
          <a:stretch>
            <a:fillRect/>
          </a:stretch>
        </p:blipFill>
        <p:spPr>
          <a:xfrm>
            <a:off x="16510" y="0"/>
            <a:ext cx="12174220" cy="6857365"/>
          </a:xfrm>
          <a:prstGeom prst="rect">
            <a:avLst/>
          </a:prstGeom>
        </p:spPr>
      </p:pic>
      <p:sp>
        <p:nvSpPr>
          <p:cNvPr id="7" name="稻壳儿春秋广告/盗版必究        原创来源：http://chn.docer.com/works?userid=199329941#!/work_time"/>
          <p:cNvSpPr txBox="1"/>
          <p:nvPr/>
        </p:nvSpPr>
        <p:spPr>
          <a:xfrm>
            <a:off x="2549708" y="2498905"/>
            <a:ext cx="7044394" cy="706755"/>
          </a:xfrm>
          <a:prstGeom prst="rect">
            <a:avLst/>
          </a:prstGeom>
          <a:noFill/>
        </p:spPr>
        <p:txBody>
          <a:bodyPr wrap="square" rtlCol="0">
            <a:spAutoFit/>
          </a:bodyPr>
          <a:lstStyle/>
          <a:p>
            <a:pPr algn="ctr"/>
            <a:r>
              <a:rPr lang="zh-CN" altLang="en-US" sz="4000" b="1" dirty="0">
                <a:ln>
                  <a:solidFill>
                    <a:schemeClr val="bg1"/>
                  </a:solidFill>
                </a:ln>
                <a:solidFill>
                  <a:srgbClr val="FFC000"/>
                </a:solidFill>
                <a:latin typeface="微软雅黑" panose="020B0503020204020204" pitchFamily="34" charset="-122"/>
                <a:ea typeface="微软雅黑" panose="020B0503020204020204" pitchFamily="34" charset="-122"/>
                <a:cs typeface="+mn-ea"/>
                <a:sym typeface="+mn-lt"/>
              </a:rPr>
              <a:t>农业信息智能化</a:t>
            </a:r>
            <a:r>
              <a:rPr lang="zh-CN" altLang="en-US" sz="4000" b="1" dirty="0">
                <a:ln>
                  <a:solidFill>
                    <a:schemeClr val="bg1"/>
                  </a:solidFill>
                </a:ln>
                <a:solidFill>
                  <a:srgbClr val="FFC000"/>
                </a:solidFill>
                <a:latin typeface="微软雅黑" panose="020B0503020204020204" pitchFamily="34" charset="-122"/>
                <a:ea typeface="微软雅黑" panose="020B0503020204020204" pitchFamily="34" charset="-122"/>
                <a:cs typeface="+mn-ea"/>
                <a:sym typeface="+mn-lt"/>
              </a:rPr>
              <a:t>管理平台</a:t>
            </a:r>
            <a:endParaRPr lang="zh-CN" altLang="en-US" sz="4000" b="1" dirty="0">
              <a:ln>
                <a:solidFill>
                  <a:schemeClr val="bg1"/>
                </a:solidFill>
              </a:ln>
              <a:solidFill>
                <a:srgbClr val="FFC000"/>
              </a:solidFill>
              <a:latin typeface="微软雅黑" panose="020B0503020204020204" pitchFamily="34" charset="-122"/>
              <a:ea typeface="微软雅黑" panose="020B0503020204020204" pitchFamily="34" charset="-122"/>
              <a:cs typeface="+mn-ea"/>
              <a:sym typeface="+mn-lt"/>
            </a:endParaRPr>
          </a:p>
        </p:txBody>
      </p:sp>
      <p:sp>
        <p:nvSpPr>
          <p:cNvPr id="9" name="稻壳儿春秋广告/盗版必究        原创来源：http://chn.docer.com/works?userid=199329941#!/work_time"/>
          <p:cNvSpPr txBox="1"/>
          <p:nvPr/>
        </p:nvSpPr>
        <p:spPr>
          <a:xfrm>
            <a:off x="3554305" y="3297470"/>
            <a:ext cx="5099541" cy="261610"/>
          </a:xfrm>
          <a:prstGeom prst="rect">
            <a:avLst/>
          </a:prstGeom>
          <a:noFill/>
        </p:spPr>
        <p:txBody>
          <a:bodyPr wrap="square" rtlCol="0">
            <a:spAutoFit/>
          </a:bodyPr>
          <a:lstStyle/>
          <a:p>
            <a:pPr algn="ctr"/>
            <a:r>
              <a:rPr lang="en-US" altLang="zh-CN" sz="1050" dirty="0">
                <a:solidFill>
                  <a:srgbClr val="3E8D66"/>
                </a:solidFill>
                <a:latin typeface="微软雅黑" panose="020B0503020204020204" pitchFamily="34" charset="-122"/>
                <a:ea typeface="微软雅黑" panose="020B0503020204020204" pitchFamily="34" charset="-122"/>
                <a:cs typeface="+mn-ea"/>
                <a:sym typeface="+mn-lt"/>
              </a:rPr>
              <a:t> PPT TEMPLATE OF FRESH WATERCOLOR WORK REPORT </a:t>
            </a:r>
            <a:endParaRPr lang="en-US" altLang="zh-CN" sz="1050" dirty="0">
              <a:solidFill>
                <a:srgbClr val="3E8D66"/>
              </a:solidFill>
              <a:latin typeface="微软雅黑" panose="020B0503020204020204" pitchFamily="34" charset="-122"/>
              <a:ea typeface="微软雅黑" panose="020B0503020204020204" pitchFamily="34" charset="-122"/>
              <a:cs typeface="+mn-ea"/>
              <a:sym typeface="+mn-lt"/>
            </a:endParaRPr>
          </a:p>
        </p:txBody>
      </p:sp>
      <p:grpSp>
        <p:nvGrpSpPr>
          <p:cNvPr id="17" name="稻壳儿春秋广告/盗版必究        原创来源：http://chn.docer.com/works?userid=199329941#!/work_time"/>
          <p:cNvGrpSpPr/>
          <p:nvPr/>
        </p:nvGrpSpPr>
        <p:grpSpPr>
          <a:xfrm flipV="1">
            <a:off x="5925600" y="3649821"/>
            <a:ext cx="394140" cy="86880"/>
            <a:chOff x="4049486" y="2043404"/>
            <a:chExt cx="1100565" cy="242596"/>
          </a:xfrm>
          <a:solidFill>
            <a:srgbClr val="3E8D66"/>
          </a:solidFill>
        </p:grpSpPr>
        <p:sp>
          <p:nvSpPr>
            <p:cNvPr id="18"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37" name="组合 36"/>
          <p:cNvGrpSpPr/>
          <p:nvPr/>
        </p:nvGrpSpPr>
        <p:grpSpPr>
          <a:xfrm>
            <a:off x="295639" y="-420914"/>
            <a:ext cx="11552771" cy="6070481"/>
            <a:chOff x="295639" y="-2"/>
            <a:chExt cx="11552771" cy="5649569"/>
          </a:xfrm>
        </p:grpSpPr>
        <p:pic>
          <p:nvPicPr>
            <p:cNvPr id="34" name="图片 33"/>
            <p:cNvPicPr>
              <a:picLocks noChangeAspect="1"/>
            </p:cNvPicPr>
            <p:nvPr/>
          </p:nvPicPr>
          <p:blipFill>
            <a:blip r:embed="rId2"/>
            <a:stretch>
              <a:fillRect/>
            </a:stretch>
          </p:blipFill>
          <p:spPr>
            <a:xfrm rot="5400000">
              <a:off x="-2494296" y="2789933"/>
              <a:ext cx="5649569" cy="69700"/>
            </a:xfrm>
            <a:prstGeom prst="rect">
              <a:avLst/>
            </a:prstGeom>
          </p:spPr>
        </p:pic>
        <p:pic>
          <p:nvPicPr>
            <p:cNvPr id="35" name="图片 34"/>
            <p:cNvPicPr>
              <a:picLocks noChangeAspect="1"/>
            </p:cNvPicPr>
            <p:nvPr/>
          </p:nvPicPr>
          <p:blipFill>
            <a:blip r:embed="rId2"/>
            <a:stretch>
              <a:fillRect/>
            </a:stretch>
          </p:blipFill>
          <p:spPr>
            <a:xfrm rot="5400000">
              <a:off x="8988775" y="2789933"/>
              <a:ext cx="5649569" cy="69700"/>
            </a:xfrm>
            <a:prstGeom prst="rect">
              <a:avLst/>
            </a:prstGeom>
          </p:spPr>
        </p:pic>
      </p:grpSp>
      <p:pic>
        <p:nvPicPr>
          <p:cNvPr id="36" name="图片 35"/>
          <p:cNvPicPr>
            <a:picLocks noChangeAspect="1"/>
          </p:cNvPicPr>
          <p:nvPr/>
        </p:nvPicPr>
        <p:blipFill>
          <a:blip r:embed="rId2"/>
          <a:stretch>
            <a:fillRect/>
          </a:stretch>
        </p:blipFill>
        <p:spPr>
          <a:xfrm rot="10800000">
            <a:off x="-1164779" y="385231"/>
            <a:ext cx="14301177" cy="45719"/>
          </a:xfrm>
          <a:prstGeom prst="rect">
            <a:avLst/>
          </a:prstGeom>
        </p:spPr>
      </p:pic>
      <p:sp>
        <p:nvSpPr>
          <p:cNvPr id="13" name="稻壳儿春秋广告/盗版必究        原创来源：http://chn.docer.com/works?userid=199329941#!/work_time"/>
          <p:cNvSpPr/>
          <p:nvPr/>
        </p:nvSpPr>
        <p:spPr>
          <a:xfrm>
            <a:off x="4944110" y="3827780"/>
            <a:ext cx="2256155" cy="887095"/>
          </a:xfrm>
          <a:prstGeom prst="rect">
            <a:avLst/>
          </a:prstGeom>
          <a:solidFill>
            <a:schemeClr val="accent4">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文本框 14"/>
          <p:cNvSpPr txBox="1"/>
          <p:nvPr/>
        </p:nvSpPr>
        <p:spPr>
          <a:xfrm>
            <a:off x="5263515" y="4086860"/>
            <a:ext cx="1819910" cy="368300"/>
          </a:xfrm>
          <a:prstGeom prst="rect">
            <a:avLst/>
          </a:prstGeom>
          <a:noFill/>
        </p:spPr>
        <p:txBody>
          <a:bodyPr wrap="square" rtlCol="0">
            <a:spAutoFit/>
          </a:bodyPr>
          <a:p>
            <a:r>
              <a:rPr lang="zh-CN" altLang="en-US">
                <a:solidFill>
                  <a:schemeClr val="bg1"/>
                </a:solidFill>
              </a:rPr>
              <a:t>汇报人：方琼</a:t>
            </a:r>
            <a:endParaRPr lang="zh-CN" altLang="en-US">
              <a:solidFill>
                <a:schemeClr val="bg1"/>
              </a:solidFill>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rcRect b="44312"/>
          <a:stretch>
            <a:fillRect/>
          </a:stretch>
        </p:blipFill>
        <p:spPr>
          <a:xfrm flipH="1">
            <a:off x="4356100" y="3736975"/>
            <a:ext cx="3841115" cy="20472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春秋广告/盗版必究        原创来源：http://chn.docer.com/works?userid=199329941#!/work_time"/>
          <p:cNvSpPr txBox="1"/>
          <p:nvPr/>
        </p:nvSpPr>
        <p:spPr>
          <a:xfrm>
            <a:off x="4782185" y="195580"/>
            <a:ext cx="2626995" cy="398780"/>
          </a:xfrm>
          <a:prstGeom prst="rect">
            <a:avLst/>
          </a:prstGeom>
          <a:noFill/>
        </p:spPr>
        <p:txBody>
          <a:bodyPr wrap="square" rtlCol="0">
            <a:spAutoFit/>
          </a:bodyPr>
          <a:lstStyle/>
          <a:p>
            <a:pPr algn="ctr"/>
            <a:r>
              <a:rPr lang="zh-CN" altLang="en-US" sz="2000" dirty="0">
                <a:solidFill>
                  <a:srgbClr val="FFC000"/>
                </a:solidFill>
                <a:latin typeface="微软雅黑" panose="020B0503020204020204" pitchFamily="34" charset="-122"/>
                <a:ea typeface="微软雅黑" panose="020B0503020204020204" pitchFamily="34" charset="-122"/>
              </a:rPr>
              <a:t>模糊控制系统的组成</a:t>
            </a:r>
            <a:endParaRPr lang="zh-CN" altLang="en-US" sz="2000" dirty="0">
              <a:solidFill>
                <a:srgbClr val="FFC000"/>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69532" y="510632"/>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Composition of fuzzy control system</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 name="稻壳儿春秋广告/盗版必究        原创来源：http://chn.docer.com/works?userid=199329941#!/work_time"/>
          <p:cNvSpPr/>
          <p:nvPr/>
        </p:nvSpPr>
        <p:spPr>
          <a:xfrm rot="16200000">
            <a:off x="4563806" y="2908663"/>
            <a:ext cx="950186" cy="1377122"/>
          </a:xfrm>
          <a:custGeom>
            <a:avLst/>
            <a:gdLst/>
            <a:ahLst/>
            <a:cxnLst>
              <a:cxn ang="0">
                <a:pos x="wd2" y="hd2"/>
              </a:cxn>
              <a:cxn ang="5400000">
                <a:pos x="wd2" y="hd2"/>
              </a:cxn>
              <a:cxn ang="10800000">
                <a:pos x="wd2" y="hd2"/>
              </a:cxn>
              <a:cxn ang="16200000">
                <a:pos x="wd2" y="hd2"/>
              </a:cxn>
            </a:cxnLst>
            <a:rect l="0" t="0" r="r" b="b"/>
            <a:pathLst>
              <a:path w="21221" h="21560" extrusionOk="0">
                <a:moveTo>
                  <a:pt x="11134" y="18338"/>
                </a:moveTo>
                <a:cubicBezTo>
                  <a:pt x="10598" y="19485"/>
                  <a:pt x="10708" y="20243"/>
                  <a:pt x="10611" y="20219"/>
                </a:cubicBezTo>
                <a:cubicBezTo>
                  <a:pt x="10514" y="20243"/>
                  <a:pt x="10624" y="19485"/>
                  <a:pt x="10089" y="18338"/>
                </a:cubicBezTo>
                <a:cubicBezTo>
                  <a:pt x="9579" y="17179"/>
                  <a:pt x="8423" y="15629"/>
                  <a:pt x="6401" y="13789"/>
                </a:cubicBezTo>
                <a:cubicBezTo>
                  <a:pt x="4521" y="11980"/>
                  <a:pt x="2572" y="9649"/>
                  <a:pt x="3181" y="7216"/>
                </a:cubicBezTo>
                <a:cubicBezTo>
                  <a:pt x="3617" y="4876"/>
                  <a:pt x="6612" y="2434"/>
                  <a:pt x="10611" y="2510"/>
                </a:cubicBezTo>
                <a:cubicBezTo>
                  <a:pt x="14610" y="2434"/>
                  <a:pt x="17605" y="4876"/>
                  <a:pt x="18041" y="7216"/>
                </a:cubicBezTo>
                <a:cubicBezTo>
                  <a:pt x="18651" y="9649"/>
                  <a:pt x="16702" y="11980"/>
                  <a:pt x="14822" y="13789"/>
                </a:cubicBezTo>
                <a:cubicBezTo>
                  <a:pt x="12800" y="15629"/>
                  <a:pt x="11644" y="17179"/>
                  <a:pt x="11134" y="18338"/>
                </a:cubicBezTo>
                <a:close/>
                <a:moveTo>
                  <a:pt x="10296" y="19378"/>
                </a:moveTo>
                <a:cubicBezTo>
                  <a:pt x="10721" y="20755"/>
                  <a:pt x="10578" y="21562"/>
                  <a:pt x="10611" y="21560"/>
                </a:cubicBezTo>
                <a:cubicBezTo>
                  <a:pt x="10645" y="21562"/>
                  <a:pt x="10501" y="20755"/>
                  <a:pt x="10914" y="19372"/>
                </a:cubicBezTo>
                <a:cubicBezTo>
                  <a:pt x="11324" y="17989"/>
                  <a:pt x="12805" y="16293"/>
                  <a:pt x="15737" y="14374"/>
                </a:cubicBezTo>
                <a:cubicBezTo>
                  <a:pt x="17134" y="13355"/>
                  <a:pt x="18664" y="12339"/>
                  <a:pt x="19729" y="11058"/>
                </a:cubicBezTo>
                <a:cubicBezTo>
                  <a:pt x="20803" y="9796"/>
                  <a:pt x="21411" y="8268"/>
                  <a:pt x="21169" y="6666"/>
                </a:cubicBezTo>
                <a:cubicBezTo>
                  <a:pt x="20944" y="5076"/>
                  <a:pt x="19869" y="3410"/>
                  <a:pt x="17979" y="2130"/>
                </a:cubicBezTo>
                <a:cubicBezTo>
                  <a:pt x="16115" y="853"/>
                  <a:pt x="13436" y="-38"/>
                  <a:pt x="10611" y="1"/>
                </a:cubicBezTo>
                <a:cubicBezTo>
                  <a:pt x="7786" y="-38"/>
                  <a:pt x="5108" y="853"/>
                  <a:pt x="3244" y="2129"/>
                </a:cubicBezTo>
                <a:cubicBezTo>
                  <a:pt x="1353" y="3410"/>
                  <a:pt x="278" y="5075"/>
                  <a:pt x="53" y="6666"/>
                </a:cubicBezTo>
                <a:cubicBezTo>
                  <a:pt x="-189" y="8268"/>
                  <a:pt x="420" y="9795"/>
                  <a:pt x="1493" y="11057"/>
                </a:cubicBezTo>
                <a:cubicBezTo>
                  <a:pt x="2558" y="12339"/>
                  <a:pt x="4088" y="13355"/>
                  <a:pt x="5485" y="14374"/>
                </a:cubicBezTo>
                <a:cubicBezTo>
                  <a:pt x="8418" y="16293"/>
                  <a:pt x="9898" y="17990"/>
                  <a:pt x="10296" y="19378"/>
                </a:cubicBezTo>
                <a:close/>
              </a:path>
            </a:pathLst>
          </a:custGeom>
          <a:solidFill>
            <a:schemeClr val="accent2">
              <a:lumMod val="75000"/>
            </a:schemeClr>
          </a:solidFill>
        </p:spPr>
        <p:style>
          <a:lnRef idx="2">
            <a:schemeClr val="accent2"/>
          </a:lnRef>
          <a:fillRef idx="1">
            <a:schemeClr val="lt1"/>
          </a:fillRef>
          <a:effectRef idx="0">
            <a:schemeClr val="accent2"/>
          </a:effectRef>
          <a:fontRef idx="minor">
            <a:schemeClr val="dk1"/>
          </a:fontRef>
        </p:style>
        <p:txBody>
          <a:bodyPr wrap="square" lIns="38100" tIns="38100" rIns="38100" bIns="38100" numCol="1" anchor="ctr">
            <a:noAutofit/>
          </a:bodyPr>
          <a:lstStyle/>
          <a:p>
            <a:pPr>
              <a:defRPr sz="3200">
                <a:solidFill>
                  <a:srgbClr val="FFFFFF"/>
                </a:solidFill>
                <a:latin typeface="Helvetica Light"/>
                <a:ea typeface="Helvetica Light"/>
                <a:cs typeface="Helvetica Light"/>
                <a:sym typeface="Helvetica Light"/>
              </a:defRPr>
            </a:pPr>
            <a:endParaRPr sz="3200" kern="0">
              <a:solidFill>
                <a:schemeClr val="tx1">
                  <a:lumMod val="75000"/>
                  <a:lumOff val="25000"/>
                </a:schemeClr>
              </a:solidFill>
              <a:latin typeface="微软雅黑" panose="020B0503020204020204" pitchFamily="34" charset="-122"/>
              <a:ea typeface="微软雅黑" panose="020B0503020204020204" pitchFamily="34" charset="-122"/>
              <a:cs typeface="Helvetica Light"/>
              <a:sym typeface="Helvetica Light"/>
            </a:endParaRPr>
          </a:p>
        </p:txBody>
      </p:sp>
      <p:sp>
        <p:nvSpPr>
          <p:cNvPr id="15" name="稻壳儿春秋广告/盗版必究        原创来源：http://chn.docer.com/works?userid=199329941#!/work_time"/>
          <p:cNvSpPr/>
          <p:nvPr/>
        </p:nvSpPr>
        <p:spPr>
          <a:xfrm rot="19800000">
            <a:off x="5092357" y="1993186"/>
            <a:ext cx="950186" cy="1377122"/>
          </a:xfrm>
          <a:custGeom>
            <a:avLst/>
            <a:gdLst/>
            <a:ahLst/>
            <a:cxnLst>
              <a:cxn ang="0">
                <a:pos x="wd2" y="hd2"/>
              </a:cxn>
              <a:cxn ang="5400000">
                <a:pos x="wd2" y="hd2"/>
              </a:cxn>
              <a:cxn ang="10800000">
                <a:pos x="wd2" y="hd2"/>
              </a:cxn>
              <a:cxn ang="16200000">
                <a:pos x="wd2" y="hd2"/>
              </a:cxn>
            </a:cxnLst>
            <a:rect l="0" t="0" r="r" b="b"/>
            <a:pathLst>
              <a:path w="21221" h="21560" extrusionOk="0">
                <a:moveTo>
                  <a:pt x="11134" y="18338"/>
                </a:moveTo>
                <a:cubicBezTo>
                  <a:pt x="10598" y="19485"/>
                  <a:pt x="10708" y="20243"/>
                  <a:pt x="10611" y="20219"/>
                </a:cubicBezTo>
                <a:cubicBezTo>
                  <a:pt x="10514" y="20243"/>
                  <a:pt x="10624" y="19485"/>
                  <a:pt x="10089" y="18338"/>
                </a:cubicBezTo>
                <a:cubicBezTo>
                  <a:pt x="9579" y="17179"/>
                  <a:pt x="8423" y="15629"/>
                  <a:pt x="6401" y="13789"/>
                </a:cubicBezTo>
                <a:cubicBezTo>
                  <a:pt x="4521" y="11980"/>
                  <a:pt x="2572" y="9649"/>
                  <a:pt x="3181" y="7216"/>
                </a:cubicBezTo>
                <a:cubicBezTo>
                  <a:pt x="3617" y="4876"/>
                  <a:pt x="6612" y="2434"/>
                  <a:pt x="10611" y="2510"/>
                </a:cubicBezTo>
                <a:cubicBezTo>
                  <a:pt x="14610" y="2434"/>
                  <a:pt x="17605" y="4876"/>
                  <a:pt x="18041" y="7216"/>
                </a:cubicBezTo>
                <a:cubicBezTo>
                  <a:pt x="18651" y="9649"/>
                  <a:pt x="16702" y="11980"/>
                  <a:pt x="14822" y="13789"/>
                </a:cubicBezTo>
                <a:cubicBezTo>
                  <a:pt x="12800" y="15629"/>
                  <a:pt x="11644" y="17179"/>
                  <a:pt x="11134" y="18338"/>
                </a:cubicBezTo>
                <a:close/>
                <a:moveTo>
                  <a:pt x="10296" y="19378"/>
                </a:moveTo>
                <a:cubicBezTo>
                  <a:pt x="10721" y="20755"/>
                  <a:pt x="10578" y="21562"/>
                  <a:pt x="10611" y="21560"/>
                </a:cubicBezTo>
                <a:cubicBezTo>
                  <a:pt x="10645" y="21562"/>
                  <a:pt x="10501" y="20755"/>
                  <a:pt x="10914" y="19372"/>
                </a:cubicBezTo>
                <a:cubicBezTo>
                  <a:pt x="11324" y="17989"/>
                  <a:pt x="12805" y="16293"/>
                  <a:pt x="15737" y="14374"/>
                </a:cubicBezTo>
                <a:cubicBezTo>
                  <a:pt x="17134" y="13355"/>
                  <a:pt x="18664" y="12339"/>
                  <a:pt x="19729" y="11058"/>
                </a:cubicBezTo>
                <a:cubicBezTo>
                  <a:pt x="20803" y="9796"/>
                  <a:pt x="21411" y="8268"/>
                  <a:pt x="21169" y="6666"/>
                </a:cubicBezTo>
                <a:cubicBezTo>
                  <a:pt x="20944" y="5076"/>
                  <a:pt x="19869" y="3410"/>
                  <a:pt x="17979" y="2130"/>
                </a:cubicBezTo>
                <a:cubicBezTo>
                  <a:pt x="16115" y="853"/>
                  <a:pt x="13436" y="-38"/>
                  <a:pt x="10611" y="1"/>
                </a:cubicBezTo>
                <a:cubicBezTo>
                  <a:pt x="7786" y="-38"/>
                  <a:pt x="5108" y="853"/>
                  <a:pt x="3244" y="2129"/>
                </a:cubicBezTo>
                <a:cubicBezTo>
                  <a:pt x="1353" y="3410"/>
                  <a:pt x="278" y="5075"/>
                  <a:pt x="53" y="6666"/>
                </a:cubicBezTo>
                <a:cubicBezTo>
                  <a:pt x="-189" y="8268"/>
                  <a:pt x="420" y="9795"/>
                  <a:pt x="1493" y="11057"/>
                </a:cubicBezTo>
                <a:cubicBezTo>
                  <a:pt x="2558" y="12339"/>
                  <a:pt x="4088" y="13355"/>
                  <a:pt x="5485" y="14374"/>
                </a:cubicBezTo>
                <a:cubicBezTo>
                  <a:pt x="8418" y="16293"/>
                  <a:pt x="9898" y="17990"/>
                  <a:pt x="10296" y="19378"/>
                </a:cubicBezTo>
                <a:close/>
              </a:path>
            </a:pathLst>
          </a:custGeom>
          <a:solidFill>
            <a:srgbClr val="FFC000"/>
          </a:solidFill>
        </p:spPr>
        <p:style>
          <a:lnRef idx="2">
            <a:schemeClr val="accent4"/>
          </a:lnRef>
          <a:fillRef idx="1">
            <a:schemeClr val="lt1"/>
          </a:fillRef>
          <a:effectRef idx="0">
            <a:schemeClr val="accent4"/>
          </a:effectRef>
          <a:fontRef idx="minor">
            <a:schemeClr val="dk1"/>
          </a:fontRef>
        </p:style>
        <p:txBody>
          <a:bodyPr wrap="square" lIns="38100" tIns="38100" rIns="38100" bIns="38100" numCol="1" anchor="ctr">
            <a:noAutofit/>
          </a:bodyPr>
          <a:lstStyle/>
          <a:p>
            <a:pPr>
              <a:defRPr sz="3200">
                <a:solidFill>
                  <a:srgbClr val="FFFFFF"/>
                </a:solidFill>
                <a:latin typeface="Helvetica Light"/>
                <a:ea typeface="Helvetica Light"/>
                <a:cs typeface="Helvetica Light"/>
                <a:sym typeface="Helvetica Light"/>
              </a:defRPr>
            </a:pPr>
            <a:endParaRPr sz="3200" kern="0">
              <a:solidFill>
                <a:schemeClr val="tx1">
                  <a:lumMod val="75000"/>
                  <a:lumOff val="25000"/>
                </a:schemeClr>
              </a:solidFill>
              <a:latin typeface="微软雅黑" panose="020B0503020204020204" pitchFamily="34" charset="-122"/>
              <a:ea typeface="微软雅黑" panose="020B0503020204020204" pitchFamily="34" charset="-122"/>
              <a:cs typeface="Helvetica Light"/>
              <a:sym typeface="Helvetica Light"/>
            </a:endParaRPr>
          </a:p>
        </p:txBody>
      </p:sp>
      <p:sp>
        <p:nvSpPr>
          <p:cNvPr id="16" name="稻壳儿春秋广告/盗版必究        原创来源：http://chn.docer.com/works?userid=199329941#!/work_time"/>
          <p:cNvSpPr/>
          <p:nvPr/>
        </p:nvSpPr>
        <p:spPr>
          <a:xfrm rot="1800000">
            <a:off x="6178669" y="2273221"/>
            <a:ext cx="950186" cy="1377122"/>
          </a:xfrm>
          <a:custGeom>
            <a:avLst/>
            <a:gdLst/>
            <a:ahLst/>
            <a:cxnLst>
              <a:cxn ang="0">
                <a:pos x="wd2" y="hd2"/>
              </a:cxn>
              <a:cxn ang="5400000">
                <a:pos x="wd2" y="hd2"/>
              </a:cxn>
              <a:cxn ang="10800000">
                <a:pos x="wd2" y="hd2"/>
              </a:cxn>
              <a:cxn ang="16200000">
                <a:pos x="wd2" y="hd2"/>
              </a:cxn>
            </a:cxnLst>
            <a:rect l="0" t="0" r="r" b="b"/>
            <a:pathLst>
              <a:path w="21221" h="21560" extrusionOk="0">
                <a:moveTo>
                  <a:pt x="11134" y="18338"/>
                </a:moveTo>
                <a:cubicBezTo>
                  <a:pt x="10598" y="19485"/>
                  <a:pt x="10708" y="20243"/>
                  <a:pt x="10611" y="20219"/>
                </a:cubicBezTo>
                <a:cubicBezTo>
                  <a:pt x="10514" y="20243"/>
                  <a:pt x="10624" y="19485"/>
                  <a:pt x="10089" y="18338"/>
                </a:cubicBezTo>
                <a:cubicBezTo>
                  <a:pt x="9579" y="17179"/>
                  <a:pt x="8423" y="15629"/>
                  <a:pt x="6401" y="13789"/>
                </a:cubicBezTo>
                <a:cubicBezTo>
                  <a:pt x="4521" y="11980"/>
                  <a:pt x="2572" y="9649"/>
                  <a:pt x="3181" y="7216"/>
                </a:cubicBezTo>
                <a:cubicBezTo>
                  <a:pt x="3617" y="4876"/>
                  <a:pt x="6612" y="2434"/>
                  <a:pt x="10611" y="2510"/>
                </a:cubicBezTo>
                <a:cubicBezTo>
                  <a:pt x="14610" y="2434"/>
                  <a:pt x="17605" y="4876"/>
                  <a:pt x="18041" y="7216"/>
                </a:cubicBezTo>
                <a:cubicBezTo>
                  <a:pt x="18651" y="9649"/>
                  <a:pt x="16702" y="11980"/>
                  <a:pt x="14822" y="13789"/>
                </a:cubicBezTo>
                <a:cubicBezTo>
                  <a:pt x="12800" y="15629"/>
                  <a:pt x="11644" y="17179"/>
                  <a:pt x="11134" y="18338"/>
                </a:cubicBezTo>
                <a:close/>
                <a:moveTo>
                  <a:pt x="10296" y="19378"/>
                </a:moveTo>
                <a:cubicBezTo>
                  <a:pt x="10721" y="20755"/>
                  <a:pt x="10578" y="21562"/>
                  <a:pt x="10611" y="21560"/>
                </a:cubicBezTo>
                <a:cubicBezTo>
                  <a:pt x="10645" y="21562"/>
                  <a:pt x="10501" y="20755"/>
                  <a:pt x="10914" y="19372"/>
                </a:cubicBezTo>
                <a:cubicBezTo>
                  <a:pt x="11324" y="17989"/>
                  <a:pt x="12805" y="16293"/>
                  <a:pt x="15737" y="14374"/>
                </a:cubicBezTo>
                <a:cubicBezTo>
                  <a:pt x="17134" y="13355"/>
                  <a:pt x="18664" y="12339"/>
                  <a:pt x="19729" y="11058"/>
                </a:cubicBezTo>
                <a:cubicBezTo>
                  <a:pt x="20803" y="9796"/>
                  <a:pt x="21411" y="8268"/>
                  <a:pt x="21169" y="6666"/>
                </a:cubicBezTo>
                <a:cubicBezTo>
                  <a:pt x="20944" y="5076"/>
                  <a:pt x="19869" y="3410"/>
                  <a:pt x="17979" y="2130"/>
                </a:cubicBezTo>
                <a:cubicBezTo>
                  <a:pt x="16115" y="853"/>
                  <a:pt x="13436" y="-38"/>
                  <a:pt x="10611" y="1"/>
                </a:cubicBezTo>
                <a:cubicBezTo>
                  <a:pt x="7786" y="-38"/>
                  <a:pt x="5108" y="853"/>
                  <a:pt x="3244" y="2129"/>
                </a:cubicBezTo>
                <a:cubicBezTo>
                  <a:pt x="1353" y="3410"/>
                  <a:pt x="278" y="5075"/>
                  <a:pt x="53" y="6666"/>
                </a:cubicBezTo>
                <a:cubicBezTo>
                  <a:pt x="-189" y="8268"/>
                  <a:pt x="420" y="9795"/>
                  <a:pt x="1493" y="11057"/>
                </a:cubicBezTo>
                <a:cubicBezTo>
                  <a:pt x="2558" y="12339"/>
                  <a:pt x="4088" y="13355"/>
                  <a:pt x="5485" y="14374"/>
                </a:cubicBezTo>
                <a:cubicBezTo>
                  <a:pt x="8418" y="16293"/>
                  <a:pt x="9898" y="17990"/>
                  <a:pt x="10296" y="19378"/>
                </a:cubicBezTo>
                <a:close/>
              </a:path>
            </a:pathLst>
          </a:custGeom>
          <a:solidFill>
            <a:srgbClr val="3E8D66"/>
          </a:solidFill>
          <a:ln w="12700" cap="flat">
            <a:noFill/>
            <a:miter lim="400000"/>
          </a:ln>
          <a:effectLst/>
        </p:spPr>
        <p:txBody>
          <a:bodyPr wrap="square" lIns="38100" tIns="38100" rIns="38100" bIns="38100" numCol="1" anchor="ctr">
            <a:noAutofit/>
          </a:bodyPr>
          <a:lstStyle/>
          <a:p>
            <a:pPr>
              <a:defRPr sz="3200">
                <a:solidFill>
                  <a:srgbClr val="FFFFFF"/>
                </a:solidFill>
                <a:latin typeface="Helvetica Light"/>
                <a:ea typeface="Helvetica Light"/>
                <a:cs typeface="Helvetica Light"/>
                <a:sym typeface="Helvetica Light"/>
              </a:defRPr>
            </a:pPr>
            <a:endParaRPr sz="3200" kern="0">
              <a:solidFill>
                <a:schemeClr val="tx1">
                  <a:lumMod val="75000"/>
                  <a:lumOff val="25000"/>
                </a:schemeClr>
              </a:solidFill>
              <a:latin typeface="微软雅黑" panose="020B0503020204020204" pitchFamily="34" charset="-122"/>
              <a:ea typeface="微软雅黑" panose="020B0503020204020204" pitchFamily="34" charset="-122"/>
              <a:cs typeface="Helvetica Light"/>
              <a:sym typeface="Helvetica Light"/>
            </a:endParaRPr>
          </a:p>
        </p:txBody>
      </p:sp>
      <p:sp>
        <p:nvSpPr>
          <p:cNvPr id="17" name="稻壳儿春秋广告/盗版必究        原创来源：http://chn.docer.com/works?userid=199329941#!/work_time"/>
          <p:cNvSpPr/>
          <p:nvPr/>
        </p:nvSpPr>
        <p:spPr>
          <a:xfrm rot="7380000">
            <a:off x="6494495" y="3495403"/>
            <a:ext cx="950186" cy="1377122"/>
          </a:xfrm>
          <a:custGeom>
            <a:avLst/>
            <a:gdLst/>
            <a:ahLst/>
            <a:cxnLst>
              <a:cxn ang="0">
                <a:pos x="wd2" y="hd2"/>
              </a:cxn>
              <a:cxn ang="5400000">
                <a:pos x="wd2" y="hd2"/>
              </a:cxn>
              <a:cxn ang="10800000">
                <a:pos x="wd2" y="hd2"/>
              </a:cxn>
              <a:cxn ang="16200000">
                <a:pos x="wd2" y="hd2"/>
              </a:cxn>
            </a:cxnLst>
            <a:rect l="0" t="0" r="r" b="b"/>
            <a:pathLst>
              <a:path w="21221" h="21560" extrusionOk="0">
                <a:moveTo>
                  <a:pt x="11134" y="18338"/>
                </a:moveTo>
                <a:cubicBezTo>
                  <a:pt x="10598" y="19485"/>
                  <a:pt x="10708" y="20243"/>
                  <a:pt x="10611" y="20219"/>
                </a:cubicBezTo>
                <a:cubicBezTo>
                  <a:pt x="10514" y="20243"/>
                  <a:pt x="10624" y="19485"/>
                  <a:pt x="10089" y="18338"/>
                </a:cubicBezTo>
                <a:cubicBezTo>
                  <a:pt x="9579" y="17179"/>
                  <a:pt x="8423" y="15629"/>
                  <a:pt x="6401" y="13789"/>
                </a:cubicBezTo>
                <a:cubicBezTo>
                  <a:pt x="4521" y="11980"/>
                  <a:pt x="2572" y="9649"/>
                  <a:pt x="3181" y="7216"/>
                </a:cubicBezTo>
                <a:cubicBezTo>
                  <a:pt x="3617" y="4876"/>
                  <a:pt x="6612" y="2434"/>
                  <a:pt x="10611" y="2510"/>
                </a:cubicBezTo>
                <a:cubicBezTo>
                  <a:pt x="14610" y="2434"/>
                  <a:pt x="17605" y="4876"/>
                  <a:pt x="18041" y="7216"/>
                </a:cubicBezTo>
                <a:cubicBezTo>
                  <a:pt x="18651" y="9649"/>
                  <a:pt x="16702" y="11980"/>
                  <a:pt x="14822" y="13789"/>
                </a:cubicBezTo>
                <a:cubicBezTo>
                  <a:pt x="12800" y="15629"/>
                  <a:pt x="11644" y="17179"/>
                  <a:pt x="11134" y="18338"/>
                </a:cubicBezTo>
                <a:close/>
                <a:moveTo>
                  <a:pt x="10296" y="19378"/>
                </a:moveTo>
                <a:cubicBezTo>
                  <a:pt x="10721" y="20755"/>
                  <a:pt x="10578" y="21562"/>
                  <a:pt x="10611" y="21560"/>
                </a:cubicBezTo>
                <a:cubicBezTo>
                  <a:pt x="10645" y="21562"/>
                  <a:pt x="10501" y="20755"/>
                  <a:pt x="10914" y="19372"/>
                </a:cubicBezTo>
                <a:cubicBezTo>
                  <a:pt x="11324" y="17989"/>
                  <a:pt x="12805" y="16293"/>
                  <a:pt x="15737" y="14374"/>
                </a:cubicBezTo>
                <a:cubicBezTo>
                  <a:pt x="17134" y="13355"/>
                  <a:pt x="18664" y="12339"/>
                  <a:pt x="19729" y="11058"/>
                </a:cubicBezTo>
                <a:cubicBezTo>
                  <a:pt x="20803" y="9796"/>
                  <a:pt x="21411" y="8268"/>
                  <a:pt x="21169" y="6666"/>
                </a:cubicBezTo>
                <a:cubicBezTo>
                  <a:pt x="20944" y="5076"/>
                  <a:pt x="19869" y="3410"/>
                  <a:pt x="17979" y="2130"/>
                </a:cubicBezTo>
                <a:cubicBezTo>
                  <a:pt x="16115" y="853"/>
                  <a:pt x="13436" y="-38"/>
                  <a:pt x="10611" y="1"/>
                </a:cubicBezTo>
                <a:cubicBezTo>
                  <a:pt x="7786" y="-38"/>
                  <a:pt x="5108" y="853"/>
                  <a:pt x="3244" y="2129"/>
                </a:cubicBezTo>
                <a:cubicBezTo>
                  <a:pt x="1353" y="3410"/>
                  <a:pt x="278" y="5075"/>
                  <a:pt x="53" y="6666"/>
                </a:cubicBezTo>
                <a:cubicBezTo>
                  <a:pt x="-189" y="8268"/>
                  <a:pt x="420" y="9795"/>
                  <a:pt x="1493" y="11057"/>
                </a:cubicBezTo>
                <a:cubicBezTo>
                  <a:pt x="2558" y="12339"/>
                  <a:pt x="4088" y="13355"/>
                  <a:pt x="5485" y="14374"/>
                </a:cubicBezTo>
                <a:cubicBezTo>
                  <a:pt x="8418" y="16293"/>
                  <a:pt x="9898" y="17990"/>
                  <a:pt x="10296" y="19378"/>
                </a:cubicBezTo>
                <a:close/>
              </a:path>
            </a:pathLst>
          </a:custGeom>
          <a:solidFill>
            <a:schemeClr val="accent2">
              <a:lumMod val="75000"/>
            </a:schemeClr>
          </a:solidFill>
        </p:spPr>
        <p:style>
          <a:lnRef idx="2">
            <a:schemeClr val="accent2"/>
          </a:lnRef>
          <a:fillRef idx="1">
            <a:schemeClr val="lt1"/>
          </a:fillRef>
          <a:effectRef idx="0">
            <a:schemeClr val="accent2"/>
          </a:effectRef>
          <a:fontRef idx="minor">
            <a:schemeClr val="dk1"/>
          </a:fontRef>
        </p:style>
        <p:txBody>
          <a:bodyPr wrap="square" lIns="38100" tIns="38100" rIns="38100" bIns="38100" numCol="1" anchor="ctr">
            <a:noAutofit/>
          </a:bodyPr>
          <a:lstStyle/>
          <a:p>
            <a:pPr>
              <a:defRPr sz="3200">
                <a:solidFill>
                  <a:srgbClr val="FFFFFF"/>
                </a:solidFill>
                <a:latin typeface="Helvetica Light"/>
                <a:ea typeface="Helvetica Light"/>
                <a:cs typeface="Helvetica Light"/>
                <a:sym typeface="Helvetica Light"/>
              </a:defRPr>
            </a:pPr>
            <a:endParaRPr sz="3200" kern="0">
              <a:solidFill>
                <a:schemeClr val="tx1">
                  <a:lumMod val="75000"/>
                  <a:lumOff val="25000"/>
                </a:schemeClr>
              </a:solidFill>
              <a:latin typeface="微软雅黑" panose="020B0503020204020204" pitchFamily="34" charset="-122"/>
              <a:ea typeface="微软雅黑" panose="020B0503020204020204" pitchFamily="34" charset="-122"/>
              <a:cs typeface="Helvetica Light"/>
              <a:sym typeface="Helvetica Light"/>
            </a:endParaRPr>
          </a:p>
        </p:txBody>
      </p:sp>
      <p:sp>
        <p:nvSpPr>
          <p:cNvPr id="19" name="稻壳儿春秋广告/盗版必究        原创来源：http://chn.docer.com/works?userid=199329941#!/work_time"/>
          <p:cNvSpPr/>
          <p:nvPr/>
        </p:nvSpPr>
        <p:spPr>
          <a:xfrm rot="12600000">
            <a:off x="5092357" y="3824140"/>
            <a:ext cx="950186" cy="1377122"/>
          </a:xfrm>
          <a:custGeom>
            <a:avLst/>
            <a:gdLst/>
            <a:ahLst/>
            <a:cxnLst>
              <a:cxn ang="0">
                <a:pos x="wd2" y="hd2"/>
              </a:cxn>
              <a:cxn ang="5400000">
                <a:pos x="wd2" y="hd2"/>
              </a:cxn>
              <a:cxn ang="10800000">
                <a:pos x="wd2" y="hd2"/>
              </a:cxn>
              <a:cxn ang="16200000">
                <a:pos x="wd2" y="hd2"/>
              </a:cxn>
            </a:cxnLst>
            <a:rect l="0" t="0" r="r" b="b"/>
            <a:pathLst>
              <a:path w="21221" h="21560" extrusionOk="0">
                <a:moveTo>
                  <a:pt x="11134" y="18338"/>
                </a:moveTo>
                <a:cubicBezTo>
                  <a:pt x="10598" y="19485"/>
                  <a:pt x="10708" y="20243"/>
                  <a:pt x="10611" y="20219"/>
                </a:cubicBezTo>
                <a:cubicBezTo>
                  <a:pt x="10514" y="20243"/>
                  <a:pt x="10624" y="19485"/>
                  <a:pt x="10089" y="18338"/>
                </a:cubicBezTo>
                <a:cubicBezTo>
                  <a:pt x="9579" y="17179"/>
                  <a:pt x="8423" y="15629"/>
                  <a:pt x="6401" y="13789"/>
                </a:cubicBezTo>
                <a:cubicBezTo>
                  <a:pt x="4521" y="11980"/>
                  <a:pt x="2572" y="9649"/>
                  <a:pt x="3181" y="7216"/>
                </a:cubicBezTo>
                <a:cubicBezTo>
                  <a:pt x="3617" y="4876"/>
                  <a:pt x="6612" y="2434"/>
                  <a:pt x="10611" y="2510"/>
                </a:cubicBezTo>
                <a:cubicBezTo>
                  <a:pt x="14610" y="2434"/>
                  <a:pt x="17605" y="4876"/>
                  <a:pt x="18041" y="7216"/>
                </a:cubicBezTo>
                <a:cubicBezTo>
                  <a:pt x="18651" y="9649"/>
                  <a:pt x="16702" y="11980"/>
                  <a:pt x="14822" y="13789"/>
                </a:cubicBezTo>
                <a:cubicBezTo>
                  <a:pt x="12800" y="15629"/>
                  <a:pt x="11644" y="17179"/>
                  <a:pt x="11134" y="18338"/>
                </a:cubicBezTo>
                <a:close/>
                <a:moveTo>
                  <a:pt x="10296" y="19378"/>
                </a:moveTo>
                <a:cubicBezTo>
                  <a:pt x="10721" y="20755"/>
                  <a:pt x="10578" y="21562"/>
                  <a:pt x="10611" y="21560"/>
                </a:cubicBezTo>
                <a:cubicBezTo>
                  <a:pt x="10645" y="21562"/>
                  <a:pt x="10501" y="20755"/>
                  <a:pt x="10914" y="19372"/>
                </a:cubicBezTo>
                <a:cubicBezTo>
                  <a:pt x="11324" y="17989"/>
                  <a:pt x="12805" y="16293"/>
                  <a:pt x="15737" y="14374"/>
                </a:cubicBezTo>
                <a:cubicBezTo>
                  <a:pt x="17134" y="13355"/>
                  <a:pt x="18664" y="12339"/>
                  <a:pt x="19729" y="11058"/>
                </a:cubicBezTo>
                <a:cubicBezTo>
                  <a:pt x="20803" y="9796"/>
                  <a:pt x="21411" y="8268"/>
                  <a:pt x="21169" y="6666"/>
                </a:cubicBezTo>
                <a:cubicBezTo>
                  <a:pt x="20944" y="5076"/>
                  <a:pt x="19869" y="3410"/>
                  <a:pt x="17979" y="2130"/>
                </a:cubicBezTo>
                <a:cubicBezTo>
                  <a:pt x="16115" y="853"/>
                  <a:pt x="13436" y="-38"/>
                  <a:pt x="10611" y="1"/>
                </a:cubicBezTo>
                <a:cubicBezTo>
                  <a:pt x="7786" y="-38"/>
                  <a:pt x="5108" y="853"/>
                  <a:pt x="3244" y="2129"/>
                </a:cubicBezTo>
                <a:cubicBezTo>
                  <a:pt x="1353" y="3410"/>
                  <a:pt x="278" y="5075"/>
                  <a:pt x="53" y="6666"/>
                </a:cubicBezTo>
                <a:cubicBezTo>
                  <a:pt x="-189" y="8268"/>
                  <a:pt x="420" y="9795"/>
                  <a:pt x="1493" y="11057"/>
                </a:cubicBezTo>
                <a:cubicBezTo>
                  <a:pt x="2558" y="12339"/>
                  <a:pt x="4088" y="13355"/>
                  <a:pt x="5485" y="14374"/>
                </a:cubicBezTo>
                <a:cubicBezTo>
                  <a:pt x="8418" y="16293"/>
                  <a:pt x="9898" y="17990"/>
                  <a:pt x="10296" y="19378"/>
                </a:cubicBezTo>
                <a:close/>
              </a:path>
            </a:pathLst>
          </a:custGeom>
          <a:solidFill>
            <a:srgbClr val="3E8D66"/>
          </a:solidFill>
          <a:ln w="12700" cap="flat">
            <a:noFill/>
            <a:miter lim="400000"/>
          </a:ln>
          <a:effectLst/>
        </p:spPr>
        <p:txBody>
          <a:bodyPr wrap="square" lIns="38100" tIns="38100" rIns="38100" bIns="38100" numCol="1" anchor="ctr">
            <a:noAutofit/>
          </a:bodyPr>
          <a:lstStyle/>
          <a:p>
            <a:pPr>
              <a:defRPr sz="3200">
                <a:solidFill>
                  <a:srgbClr val="FFFFFF"/>
                </a:solidFill>
                <a:latin typeface="Helvetica Light"/>
                <a:ea typeface="Helvetica Light"/>
                <a:cs typeface="Helvetica Light"/>
                <a:sym typeface="Helvetica Light"/>
              </a:defRPr>
            </a:pPr>
            <a:endParaRPr sz="3200" kern="0">
              <a:solidFill>
                <a:schemeClr val="tx1">
                  <a:lumMod val="75000"/>
                  <a:lumOff val="25000"/>
                </a:schemeClr>
              </a:solidFill>
              <a:latin typeface="微软雅黑" panose="020B0503020204020204" pitchFamily="34" charset="-122"/>
              <a:ea typeface="微软雅黑" panose="020B0503020204020204" pitchFamily="34" charset="-122"/>
              <a:cs typeface="Helvetica Light"/>
              <a:sym typeface="Helvetica Light"/>
            </a:endParaRPr>
          </a:p>
        </p:txBody>
      </p:sp>
      <p:sp>
        <p:nvSpPr>
          <p:cNvPr id="20" name="稻壳儿春秋广告/盗版必究        原创来源：http://chn.docer.com/works?userid=199329941#!/work_time"/>
          <p:cNvSpPr txBox="1"/>
          <p:nvPr/>
        </p:nvSpPr>
        <p:spPr>
          <a:xfrm flipH="1">
            <a:off x="3189671" y="1759885"/>
            <a:ext cx="1100484" cy="368300"/>
          </a:xfrm>
          <a:prstGeom prst="rect">
            <a:avLst/>
          </a:prstGeom>
          <a:noFill/>
          <a:effectLst/>
        </p:spPr>
        <p:txBody>
          <a:bodyPr wrap="square" rtlCol="0">
            <a:spAutoFit/>
          </a:bodyPr>
          <a:lstStyle/>
          <a:p>
            <a:pPr algn="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被控对象</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稻壳儿春秋广告/盗版必究        原创来源：http://chn.docer.com/works?userid=199329941#!/work_time"/>
          <p:cNvSpPr txBox="1"/>
          <p:nvPr/>
        </p:nvSpPr>
        <p:spPr>
          <a:xfrm flipH="1">
            <a:off x="1382511" y="2081135"/>
            <a:ext cx="2907644" cy="699135"/>
          </a:xfrm>
          <a:prstGeom prst="rect">
            <a:avLst/>
          </a:prstGeom>
          <a:noFill/>
          <a:effectLst/>
        </p:spPr>
        <p:txBody>
          <a:bodyPr wrap="square" rtlCol="0">
            <a:spAutoFit/>
          </a:bodyPr>
          <a:lstStyle/>
          <a:p>
            <a:pPr lvl="0" algn="ctr">
              <a:lnSpc>
                <a:spcPct val="120000"/>
              </a:lnSpc>
              <a:defRPr/>
            </a:pPr>
            <a:r>
              <a:rPr sz="1100" dirty="0">
                <a:solidFill>
                  <a:prstClr val="black">
                    <a:lumMod val="50000"/>
                    <a:lumOff val="50000"/>
                  </a:prstClr>
                </a:solidFill>
                <a:latin typeface="Arial" panose="020B0604020202020204"/>
                <a:ea typeface="微软雅黑" panose="020B0503020204020204" pitchFamily="34" charset="-122"/>
              </a:rPr>
              <a:t>被控制对象可以有精确的、已知的数学模型,也可以是不确定的、模糊的。它是在模糊控制规则的约束下进行工作的,以达到预期目标</a:t>
            </a:r>
            <a:endParaRPr sz="1100" dirty="0">
              <a:solidFill>
                <a:prstClr val="black">
                  <a:lumMod val="50000"/>
                  <a:lumOff val="50000"/>
                </a:prstClr>
              </a:solidFill>
              <a:latin typeface="Arial" panose="020B0604020202020204"/>
              <a:ea typeface="微软雅黑" panose="020B0503020204020204" pitchFamily="34" charset="-122"/>
            </a:endParaRPr>
          </a:p>
        </p:txBody>
      </p:sp>
      <p:sp>
        <p:nvSpPr>
          <p:cNvPr id="22" name="稻壳儿春秋广告/盗版必究        原创来源：http://chn.docer.com/works?userid=199329941#!/work_time"/>
          <p:cNvSpPr txBox="1"/>
          <p:nvPr/>
        </p:nvSpPr>
        <p:spPr>
          <a:xfrm flipH="1">
            <a:off x="3189671" y="4705521"/>
            <a:ext cx="1100484" cy="368300"/>
          </a:xfrm>
          <a:prstGeom prst="rect">
            <a:avLst/>
          </a:prstGeom>
          <a:noFill/>
          <a:effectLst/>
        </p:spPr>
        <p:txBody>
          <a:bodyPr wrap="square" rtlCol="0">
            <a:spAutoFit/>
          </a:bodyPr>
          <a:lstStyle/>
          <a:p>
            <a:pPr algn="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测量装置</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稻壳儿春秋广告/盗版必究        原创来源：http://chn.docer.com/works?userid=199329941#!/work_time"/>
          <p:cNvSpPr txBox="1"/>
          <p:nvPr/>
        </p:nvSpPr>
        <p:spPr>
          <a:xfrm flipH="1">
            <a:off x="1382511" y="5026771"/>
            <a:ext cx="2907644" cy="901700"/>
          </a:xfrm>
          <a:prstGeom prst="rect">
            <a:avLst/>
          </a:prstGeom>
          <a:noFill/>
          <a:effectLst/>
        </p:spPr>
        <p:txBody>
          <a:bodyPr wrap="square" rtlCol="0">
            <a:spAutoFit/>
          </a:bodyPr>
          <a:lstStyle/>
          <a:p>
            <a:pPr lvl="0" algn="ctr">
              <a:lnSpc>
                <a:spcPct val="120000"/>
              </a:lnSpc>
              <a:defRPr/>
            </a:pPr>
            <a:r>
              <a:rPr sz="1100" dirty="0">
                <a:solidFill>
                  <a:prstClr val="black">
                    <a:lumMod val="50000"/>
                    <a:lumOff val="50000"/>
                  </a:prstClr>
                </a:solidFill>
                <a:latin typeface="Arial" panose="020B0604020202020204"/>
                <a:ea typeface="微软雅黑" panose="020B0503020204020204" pitchFamily="34" charset="-122"/>
                <a:sym typeface="+mn-ea"/>
              </a:rPr>
              <a:t>测量装置是用来检测被控制对象的输出值,反馈给控制器输入端,以与给定值比较将偏差输入模糊控制器进行模糊运算调整输出值达到预期目标。</a:t>
            </a:r>
            <a:endParaRPr sz="1100" dirty="0">
              <a:solidFill>
                <a:prstClr val="black">
                  <a:lumMod val="50000"/>
                  <a:lumOff val="50000"/>
                </a:prstClr>
              </a:solidFill>
              <a:latin typeface="Arial" panose="020B0604020202020204"/>
              <a:ea typeface="微软雅黑" panose="020B0503020204020204" pitchFamily="34" charset="-122"/>
              <a:sym typeface="+mn-ea"/>
            </a:endParaRPr>
          </a:p>
        </p:txBody>
      </p:sp>
      <p:sp>
        <p:nvSpPr>
          <p:cNvPr id="24" name="稻壳儿春秋广告/盗版必究        原创来源：http://chn.docer.com/works?userid=199329941#!/work_time"/>
          <p:cNvSpPr txBox="1"/>
          <p:nvPr/>
        </p:nvSpPr>
        <p:spPr>
          <a:xfrm flipH="1">
            <a:off x="7844790" y="2127885"/>
            <a:ext cx="1508125" cy="368300"/>
          </a:xfrm>
          <a:prstGeom prst="rect">
            <a:avLst/>
          </a:prstGeom>
          <a:noFill/>
          <a:effectLst/>
        </p:spPr>
        <p:txBody>
          <a:bodyPr wrap="squar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模糊控制器</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稻壳儿春秋广告/盗版必究        原创来源：http://chn.docer.com/works?userid=199329941#!/work_time"/>
          <p:cNvSpPr txBox="1"/>
          <p:nvPr/>
        </p:nvSpPr>
        <p:spPr>
          <a:xfrm flipH="1">
            <a:off x="7844695" y="2449435"/>
            <a:ext cx="2907644" cy="699135"/>
          </a:xfrm>
          <a:prstGeom prst="rect">
            <a:avLst/>
          </a:prstGeom>
          <a:noFill/>
          <a:effectLst/>
        </p:spPr>
        <p:txBody>
          <a:bodyPr wrap="square" rtlCol="0">
            <a:spAutoFit/>
          </a:bodyPr>
          <a:lstStyle/>
          <a:p>
            <a:pPr lvl="0" algn="ctr">
              <a:lnSpc>
                <a:spcPct val="120000"/>
              </a:lnSpc>
              <a:defRPr/>
            </a:pPr>
            <a:r>
              <a:rPr sz="1100" dirty="0">
                <a:solidFill>
                  <a:prstClr val="black">
                    <a:lumMod val="50000"/>
                    <a:lumOff val="50000"/>
                  </a:prstClr>
                </a:solidFill>
                <a:latin typeface="Arial" panose="020B0604020202020204"/>
                <a:ea typeface="微软雅黑" panose="020B0503020204020204" pitchFamily="34" charset="-122"/>
              </a:rPr>
              <a:t>模糊控制器在整个控制系统中处于核心地位,对被控制对象有无数学模型无要求,易于构造,并且具很好的鲁棒性</a:t>
            </a:r>
            <a:endParaRPr sz="1100" dirty="0">
              <a:solidFill>
                <a:prstClr val="black">
                  <a:lumMod val="50000"/>
                  <a:lumOff val="50000"/>
                </a:prstClr>
              </a:solidFill>
              <a:latin typeface="Arial" panose="020B0604020202020204"/>
              <a:ea typeface="微软雅黑" panose="020B0503020204020204" pitchFamily="34" charset="-122"/>
            </a:endParaRPr>
          </a:p>
        </p:txBody>
      </p:sp>
      <p:sp>
        <p:nvSpPr>
          <p:cNvPr id="28" name="稻壳儿春秋广告/盗版必究        原创来源：http://chn.docer.com/works?userid=199329941#!/work_time"/>
          <p:cNvSpPr txBox="1"/>
          <p:nvPr/>
        </p:nvSpPr>
        <p:spPr>
          <a:xfrm flipH="1">
            <a:off x="2639429" y="3182439"/>
            <a:ext cx="1100484" cy="368300"/>
          </a:xfrm>
          <a:prstGeom prst="rect">
            <a:avLst/>
          </a:prstGeom>
          <a:noFill/>
          <a:effectLst/>
        </p:spPr>
        <p:txBody>
          <a:bodyPr wrap="square" rtlCol="0">
            <a:spAutoFit/>
          </a:bodyPr>
          <a:lstStyle/>
          <a:p>
            <a:pPr algn="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执行</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机构</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稻壳儿春秋广告/盗版必究        原创来源：http://chn.docer.com/works?userid=199329941#!/work_time"/>
          <p:cNvSpPr txBox="1"/>
          <p:nvPr/>
        </p:nvSpPr>
        <p:spPr>
          <a:xfrm flipH="1">
            <a:off x="832269" y="3503689"/>
            <a:ext cx="2907644" cy="699135"/>
          </a:xfrm>
          <a:prstGeom prst="rect">
            <a:avLst/>
          </a:prstGeom>
          <a:noFill/>
          <a:effectLst/>
        </p:spPr>
        <p:txBody>
          <a:bodyPr wrap="square" rtlCol="0">
            <a:spAutoFit/>
          </a:bodyPr>
          <a:lstStyle/>
          <a:p>
            <a:pPr lvl="0" algn="ctr">
              <a:lnSpc>
                <a:spcPct val="120000"/>
              </a:lnSpc>
              <a:defRPr/>
            </a:pPr>
            <a:r>
              <a:rPr sz="1100" dirty="0">
                <a:solidFill>
                  <a:prstClr val="black">
                    <a:lumMod val="50000"/>
                    <a:lumOff val="50000"/>
                  </a:prstClr>
                </a:solidFill>
                <a:latin typeface="Arial" panose="020B0604020202020204"/>
                <a:ea typeface="微软雅黑" panose="020B0503020204020204" pitchFamily="34" charset="-122"/>
              </a:rPr>
              <a:t>执行机构的作用是根据模糊控制器的规则执行动作来调控被控对象,使被控对象达到预期目标。</a:t>
            </a:r>
            <a:endParaRPr sz="1100" dirty="0">
              <a:solidFill>
                <a:prstClr val="black">
                  <a:lumMod val="50000"/>
                  <a:lumOff val="50000"/>
                </a:prstClr>
              </a:solidFill>
              <a:latin typeface="Arial" panose="020B0604020202020204"/>
              <a:ea typeface="微软雅黑" panose="020B0503020204020204" pitchFamily="34" charset="-122"/>
            </a:endParaRPr>
          </a:p>
        </p:txBody>
      </p:sp>
      <p:sp>
        <p:nvSpPr>
          <p:cNvPr id="30" name="稻壳儿春秋广告/盗版必究        原创来源：http://chn.docer.com/works?userid=199329941#!/work_time"/>
          <p:cNvSpPr txBox="1"/>
          <p:nvPr/>
        </p:nvSpPr>
        <p:spPr>
          <a:xfrm flipH="1">
            <a:off x="8141335" y="4328160"/>
            <a:ext cx="1664970" cy="368300"/>
          </a:xfrm>
          <a:prstGeom prst="rect">
            <a:avLst/>
          </a:prstGeom>
          <a:noFill/>
          <a:effectLst/>
        </p:spPr>
        <p:txBody>
          <a:bodyPr wrap="squar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输入输出接口</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稻壳儿春秋广告/盗版必究        原创来源：http://chn.docer.com/works?userid=199329941#!/work_time"/>
          <p:cNvSpPr txBox="1"/>
          <p:nvPr/>
        </p:nvSpPr>
        <p:spPr>
          <a:xfrm flipH="1">
            <a:off x="8152367" y="4649229"/>
            <a:ext cx="2907644" cy="496570"/>
          </a:xfrm>
          <a:prstGeom prst="rect">
            <a:avLst/>
          </a:prstGeom>
          <a:noFill/>
          <a:effectLst/>
        </p:spPr>
        <p:txBody>
          <a:bodyPr wrap="square" rtlCol="0">
            <a:spAutoFit/>
          </a:bodyPr>
          <a:lstStyle/>
          <a:p>
            <a:pPr lvl="0" algn="ctr">
              <a:lnSpc>
                <a:spcPct val="120000"/>
              </a:lnSpc>
              <a:defRPr/>
            </a:pPr>
            <a:r>
              <a:rPr sz="1100" dirty="0">
                <a:solidFill>
                  <a:prstClr val="black">
                    <a:lumMod val="50000"/>
                    <a:lumOff val="50000"/>
                  </a:prstClr>
                </a:solidFill>
                <a:latin typeface="Arial" panose="020B0604020202020204"/>
                <a:ea typeface="微软雅黑" panose="020B0503020204020204" pitchFamily="34" charset="-122"/>
              </a:rPr>
              <a:t>该部分主要用于模数/数模单元的接口以及其他外围器件。</a:t>
            </a:r>
            <a:endParaRPr sz="1100" dirty="0">
              <a:solidFill>
                <a:prstClr val="black">
                  <a:lumMod val="50000"/>
                  <a:lumOff val="50000"/>
                </a:prstClr>
              </a:solidFill>
              <a:latin typeface="Arial" panose="020B0604020202020204"/>
              <a:ea typeface="微软雅黑" panose="020B0503020204020204" pitchFamily="34" charset="-122"/>
            </a:endParaRPr>
          </a:p>
        </p:txBody>
      </p:sp>
      <p:sp>
        <p:nvSpPr>
          <p:cNvPr id="32" name="稻壳儿春秋广告/盗版必究        原创来源：http://chn.docer.com/works?userid=199329941#!/work_time"/>
          <p:cNvSpPr txBox="1"/>
          <p:nvPr/>
        </p:nvSpPr>
        <p:spPr>
          <a:xfrm flipH="1">
            <a:off x="5223388" y="2372762"/>
            <a:ext cx="574756" cy="369332"/>
          </a:xfrm>
          <a:prstGeom prst="rect">
            <a:avLst/>
          </a:prstGeom>
          <a:noFill/>
          <a:effectLst/>
        </p:spPr>
        <p:txBody>
          <a:bodyPr wrap="square" rtlCol="0">
            <a:spAutoFit/>
          </a:bodyPr>
          <a:lstStyle/>
          <a:p>
            <a:pPr algn="ct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01</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3" name="稻壳儿春秋广告/盗版必究        原创来源：http://chn.docer.com/works?userid=199329941#!/work_time"/>
          <p:cNvSpPr txBox="1"/>
          <p:nvPr/>
        </p:nvSpPr>
        <p:spPr>
          <a:xfrm flipH="1">
            <a:off x="6477026" y="2614697"/>
            <a:ext cx="574756" cy="368300"/>
          </a:xfrm>
          <a:prstGeom prst="rect">
            <a:avLst/>
          </a:prstGeom>
          <a:noFill/>
          <a:effectLst/>
        </p:spPr>
        <p:txBody>
          <a:bodyPr wrap="square" rtlCol="0">
            <a:spAutoFit/>
          </a:bodyPr>
          <a:lstStyle/>
          <a:p>
            <a:pPr algn="ct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05</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稻壳儿春秋广告/盗版必究        原创来源：http://chn.docer.com/works?userid=199329941#!/work_time"/>
          <p:cNvSpPr txBox="1"/>
          <p:nvPr/>
        </p:nvSpPr>
        <p:spPr>
          <a:xfrm flipH="1">
            <a:off x="5223388" y="4520855"/>
            <a:ext cx="574756" cy="369332"/>
          </a:xfrm>
          <a:prstGeom prst="rect">
            <a:avLst/>
          </a:prstGeom>
          <a:noFill/>
          <a:effectLst/>
        </p:spPr>
        <p:txBody>
          <a:bodyPr wrap="square" rtlCol="0">
            <a:spAutoFit/>
          </a:bodyPr>
          <a:lstStyle/>
          <a:p>
            <a:pPr algn="ct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03</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稻壳儿春秋广告/盗版必究        原创来源：http://chn.docer.com/works?userid=199329941#!/work_time"/>
          <p:cNvSpPr txBox="1"/>
          <p:nvPr/>
        </p:nvSpPr>
        <p:spPr>
          <a:xfrm flipH="1">
            <a:off x="4608051" y="3410649"/>
            <a:ext cx="574756" cy="369332"/>
          </a:xfrm>
          <a:prstGeom prst="rect">
            <a:avLst/>
          </a:prstGeom>
          <a:noFill/>
          <a:effectLst/>
        </p:spPr>
        <p:txBody>
          <a:bodyPr wrap="square" rtlCol="0">
            <a:spAutoFit/>
          </a:bodyPr>
          <a:lstStyle/>
          <a:p>
            <a:pPr algn="ct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02</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稻壳儿春秋广告/盗版必究        原创来源：http://chn.docer.com/works?userid=199329941#!/work_time"/>
          <p:cNvSpPr txBox="1"/>
          <p:nvPr/>
        </p:nvSpPr>
        <p:spPr>
          <a:xfrm rot="1980000" flipH="1">
            <a:off x="6802780" y="4025964"/>
            <a:ext cx="574756" cy="368300"/>
          </a:xfrm>
          <a:prstGeom prst="rect">
            <a:avLst/>
          </a:prstGeom>
          <a:noFill/>
          <a:effectLst/>
        </p:spPr>
        <p:txBody>
          <a:bodyPr wrap="square" rtlCol="0">
            <a:spAutoFit/>
          </a:bodyPr>
          <a:lstStyle/>
          <a:p>
            <a:pPr algn="ct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04</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rcRect b="47086"/>
          <a:stretch>
            <a:fillRect/>
          </a:stretch>
        </p:blipFill>
        <p:spPr>
          <a:xfrm rot="10800000" flipH="1">
            <a:off x="9410065" y="-43815"/>
            <a:ext cx="2846705" cy="1441450"/>
          </a:xfrm>
          <a:prstGeom prst="rect">
            <a:avLst/>
          </a:prstGeom>
        </p:spPr>
      </p:pic>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rcRect b="46690"/>
          <a:stretch>
            <a:fillRect/>
          </a:stretch>
        </p:blipFill>
        <p:spPr>
          <a:xfrm flipH="1">
            <a:off x="107950" y="5237480"/>
            <a:ext cx="2846705" cy="1452245"/>
          </a:xfrm>
          <a:prstGeom prst="rect">
            <a:avLst/>
          </a:prstGeom>
        </p:spPr>
      </p:pic>
      <p:grpSp>
        <p:nvGrpSpPr>
          <p:cNvPr id="2" name="稻壳儿春秋广告/盗版必究        原创来源：http://chn.docer.com/works?userid=199329941#!/work_time"/>
          <p:cNvGrpSpPr/>
          <p:nvPr/>
        </p:nvGrpSpPr>
        <p:grpSpPr>
          <a:xfrm flipV="1">
            <a:off x="5928775" y="843121"/>
            <a:ext cx="394140" cy="86880"/>
            <a:chOff x="4049486" y="2043404"/>
            <a:chExt cx="1100565" cy="242596"/>
          </a:xfrm>
          <a:solidFill>
            <a:srgbClr val="3E8D66"/>
          </a:solidFill>
        </p:grpSpPr>
        <p:sp>
          <p:nvSpPr>
            <p:cNvPr id="3"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5"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sp>
        <p:nvSpPr>
          <p:cNvPr id="8" name="稻壳儿春秋广告/盗版必究        原创来源：http://chn.docer.com/works?userid=199329941#!/work_time"/>
          <p:cNvSpPr txBox="1"/>
          <p:nvPr/>
        </p:nvSpPr>
        <p:spPr>
          <a:xfrm>
            <a:off x="432435" y="937895"/>
            <a:ext cx="2847975" cy="330835"/>
          </a:xfrm>
          <a:prstGeom prst="rect">
            <a:avLst/>
          </a:prstGeom>
          <a:noFill/>
        </p:spPr>
        <p:txBody>
          <a:bodyPr wrap="square" rtlCol="0">
            <a:spAutoFit/>
          </a:bodyPr>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Intelligent decision module</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432435" y="594360"/>
            <a:ext cx="3708400" cy="521970"/>
          </a:xfrm>
          <a:prstGeom prst="rect">
            <a:avLst/>
          </a:prstGeom>
          <a:noFill/>
        </p:spPr>
        <p:txBody>
          <a:bodyPr wrap="square" rtlCol="0">
            <a:spAutoFit/>
          </a:bodyPr>
          <a:p>
            <a:r>
              <a:rPr lang="zh-CN" altLang="en-US" sz="2800">
                <a:solidFill>
                  <a:schemeClr val="accent4"/>
                </a:solidFill>
              </a:rPr>
              <a:t>智能决策模块</a:t>
            </a:r>
            <a:endParaRPr lang="zh-CN" altLang="en-US" sz="2800">
              <a:solidFill>
                <a:schemeClr val="accent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春秋广告/盗版必究        原创来源：http://chn.docer.com/works?userid=199329941#!/work_time"/>
          <p:cNvSpPr txBox="1"/>
          <p:nvPr/>
        </p:nvSpPr>
        <p:spPr>
          <a:xfrm>
            <a:off x="4561840" y="196850"/>
            <a:ext cx="3302635"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模糊控制器的</a:t>
            </a:r>
            <a:r>
              <a:rPr lang="zh-CN" altLang="en-US" sz="2000" dirty="0">
                <a:solidFill>
                  <a:schemeClr val="accent4"/>
                </a:solidFill>
                <a:latin typeface="微软雅黑" panose="020B0503020204020204" pitchFamily="34" charset="-122"/>
                <a:ea typeface="微软雅黑" panose="020B0503020204020204" pitchFamily="34" charset="-122"/>
              </a:rPr>
              <a:t>基本组成</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73342" y="508727"/>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Basic composition of fuzzy controller</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稻壳儿春秋广告/盗版必究        原创来源：http://chn.docer.com/works?userid=199329941#!/work_time"/>
          <p:cNvSpPr txBox="1"/>
          <p:nvPr/>
        </p:nvSpPr>
        <p:spPr>
          <a:xfrm>
            <a:off x="1576705" y="4500245"/>
            <a:ext cx="8658860" cy="1124585"/>
          </a:xfrm>
          <a:prstGeom prst="rect">
            <a:avLst/>
          </a:prstGeom>
          <a:noFill/>
        </p:spPr>
        <p:txBody>
          <a:bodyPr wrap="square" rtlCol="0">
            <a:spAutoFit/>
          </a:bodyPr>
          <a:lstStyle/>
          <a:p>
            <a:pPr lvl="0">
              <a:lnSpc>
                <a:spcPct val="120000"/>
              </a:lnSpc>
              <a:defRPr/>
            </a:pPr>
            <a:r>
              <a:rPr lang="zh-CN" altLang="en-US" sz="1400" dirty="0">
                <a:solidFill>
                  <a:prstClr val="black">
                    <a:lumMod val="50000"/>
                    <a:lumOff val="50000"/>
                  </a:prstClr>
                </a:solidFill>
                <a:latin typeface="Arial" panose="020B0604020202020204"/>
                <a:ea typeface="微软雅黑" panose="020B0503020204020204" pitchFamily="34" charset="-122"/>
              </a:rPr>
              <a:t>模糊控制器应具备以下功能：</a:t>
            </a:r>
            <a:endParaRPr lang="zh-CN" altLang="en-US" sz="1400" dirty="0">
              <a:solidFill>
                <a:prstClr val="black">
                  <a:lumMod val="50000"/>
                  <a:lumOff val="50000"/>
                </a:prstClr>
              </a:solidFill>
              <a:latin typeface="Arial" panose="020B0604020202020204"/>
              <a:ea typeface="微软雅黑" panose="020B0503020204020204" pitchFamily="34" charset="-122"/>
            </a:endParaRPr>
          </a:p>
          <a:p>
            <a:pPr lvl="0">
              <a:lnSpc>
                <a:spcPct val="120000"/>
              </a:lnSpc>
              <a:defRPr/>
            </a:pPr>
            <a:r>
              <a:rPr lang="zh-CN" altLang="en-US" sz="1400" dirty="0">
                <a:solidFill>
                  <a:prstClr val="black">
                    <a:lumMod val="50000"/>
                    <a:lumOff val="50000"/>
                  </a:prstClr>
                </a:solidFill>
                <a:latin typeface="Arial" panose="020B0604020202020204"/>
                <a:ea typeface="微软雅黑" panose="020B0503020204020204" pitchFamily="34" charset="-122"/>
              </a:rPr>
              <a:t>（1）模糊化：模糊化接口实现被控对象的测量值从数字量到模糊量的转化;</a:t>
            </a:r>
            <a:endParaRPr lang="zh-CN" altLang="en-US" sz="1400" dirty="0">
              <a:solidFill>
                <a:prstClr val="black">
                  <a:lumMod val="50000"/>
                  <a:lumOff val="50000"/>
                </a:prstClr>
              </a:solidFill>
              <a:latin typeface="Arial" panose="020B0604020202020204"/>
              <a:ea typeface="微软雅黑" panose="020B0503020204020204" pitchFamily="34" charset="-122"/>
            </a:endParaRPr>
          </a:p>
          <a:p>
            <a:pPr lvl="0">
              <a:lnSpc>
                <a:spcPct val="120000"/>
              </a:lnSpc>
              <a:defRPr/>
            </a:pPr>
            <a:r>
              <a:rPr lang="zh-CN" altLang="en-US" sz="1400" dirty="0">
                <a:solidFill>
                  <a:prstClr val="black">
                    <a:lumMod val="50000"/>
                    <a:lumOff val="50000"/>
                  </a:prstClr>
                </a:solidFill>
                <a:latin typeface="Arial" panose="020B0604020202020204"/>
                <a:ea typeface="微软雅黑" panose="020B0503020204020204" pitchFamily="34" charset="-122"/>
              </a:rPr>
              <a:t>（2）推理决策：对所测得的模糊两按照模糊逻辑规则进行推理,得出模糊控制器输出的推理结果;</a:t>
            </a:r>
            <a:endParaRPr lang="zh-CN" altLang="en-US" sz="1400" dirty="0">
              <a:solidFill>
                <a:prstClr val="black">
                  <a:lumMod val="50000"/>
                  <a:lumOff val="50000"/>
                </a:prstClr>
              </a:solidFill>
              <a:latin typeface="Arial" panose="020B0604020202020204"/>
              <a:ea typeface="微软雅黑" panose="020B0503020204020204" pitchFamily="34" charset="-122"/>
            </a:endParaRPr>
          </a:p>
          <a:p>
            <a:pPr lvl="0">
              <a:lnSpc>
                <a:spcPct val="120000"/>
              </a:lnSpc>
              <a:defRPr/>
            </a:pPr>
            <a:r>
              <a:rPr lang="zh-CN" altLang="en-US" sz="1400" dirty="0">
                <a:solidFill>
                  <a:prstClr val="black">
                    <a:lumMod val="50000"/>
                    <a:lumOff val="50000"/>
                  </a:prstClr>
                </a:solidFill>
                <a:latin typeface="Arial" panose="020B0604020202020204"/>
                <a:ea typeface="微软雅黑" panose="020B0503020204020204" pitchFamily="34" charset="-122"/>
              </a:rPr>
              <a:t>（3）精确化计算：将模糊量转化为系统能够接受的精确的数字量或模拟量。</a:t>
            </a:r>
            <a:endParaRPr lang="zh-CN" altLang="en-US" sz="1400" dirty="0">
              <a:solidFill>
                <a:prstClr val="black">
                  <a:lumMod val="50000"/>
                  <a:lumOff val="50000"/>
                </a:prstClr>
              </a:solidFill>
              <a:latin typeface="Arial" panose="020B0604020202020204"/>
              <a:ea typeface="微软雅黑" panose="020B0503020204020204" pitchFamily="34" charset="-122"/>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rcRect b="45105"/>
          <a:stretch>
            <a:fillRect/>
          </a:stretch>
        </p:blipFill>
        <p:spPr>
          <a:xfrm rot="10800000" flipH="1">
            <a:off x="9392285" y="-135890"/>
            <a:ext cx="2846705" cy="1495425"/>
          </a:xfrm>
          <a:prstGeom prst="rect">
            <a:avLst/>
          </a:prstGeom>
        </p:spPr>
      </p:pic>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rcRect b="45897"/>
          <a:stretch>
            <a:fillRect/>
          </a:stretch>
        </p:blipFill>
        <p:spPr>
          <a:xfrm flipH="1">
            <a:off x="0" y="5443855"/>
            <a:ext cx="2846705" cy="1473835"/>
          </a:xfrm>
          <a:prstGeom prst="rect">
            <a:avLst/>
          </a:prstGeom>
        </p:spPr>
      </p:pic>
      <p:grpSp>
        <p:nvGrpSpPr>
          <p:cNvPr id="2" name="稻壳儿春秋广告/盗版必究        原创来源：http://chn.docer.com/works?userid=199329941#!/work_time"/>
          <p:cNvGrpSpPr/>
          <p:nvPr/>
        </p:nvGrpSpPr>
        <p:grpSpPr>
          <a:xfrm flipV="1">
            <a:off x="5862735" y="841216"/>
            <a:ext cx="394140" cy="86880"/>
            <a:chOff x="4049486" y="2043404"/>
            <a:chExt cx="1100565" cy="242596"/>
          </a:xfrm>
          <a:solidFill>
            <a:srgbClr val="3E8D66"/>
          </a:solidFill>
        </p:grpSpPr>
        <p:sp>
          <p:nvSpPr>
            <p:cNvPr id="3"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5"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pic>
        <p:nvPicPr>
          <p:cNvPr id="8" name="图片 22"/>
          <p:cNvPicPr>
            <a:picLocks noChangeAspect="1"/>
          </p:cNvPicPr>
          <p:nvPr/>
        </p:nvPicPr>
        <p:blipFill>
          <a:blip r:embed="rId2"/>
          <a:stretch>
            <a:fillRect/>
          </a:stretch>
        </p:blipFill>
        <p:spPr>
          <a:xfrm>
            <a:off x="2495550" y="1484630"/>
            <a:ext cx="7435850" cy="288988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春秋广告/盗版必究        原创来源：http://chn.docer.com/works?userid=199329941#!/work_time"/>
          <p:cNvSpPr txBox="1"/>
          <p:nvPr/>
        </p:nvSpPr>
        <p:spPr>
          <a:xfrm>
            <a:off x="5224916" y="207491"/>
            <a:ext cx="1722238"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竞品分析</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73342" y="508727"/>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Competitor Analysis</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5" name="稻壳儿春秋广告/盗版必究        原创来源：http://chn.docer.com/works?userid=199329941#!/work_time"/>
          <p:cNvSpPr txBox="1"/>
          <p:nvPr/>
        </p:nvSpPr>
        <p:spPr>
          <a:xfrm>
            <a:off x="1064895" y="1795780"/>
            <a:ext cx="2698750" cy="368300"/>
          </a:xfrm>
          <a:prstGeom prst="rect">
            <a:avLst/>
          </a:prstGeom>
          <a:noFill/>
        </p:spPr>
        <p:txBody>
          <a:bodyPr wrap="square" rtlCol="0">
            <a:spAutoFit/>
          </a:bodyPr>
          <a:lstStyle/>
          <a:p>
            <a:pPr algn="ctr"/>
            <a:r>
              <a:rPr lang="zh-CN" altLang="en-US" dirty="0">
                <a:solidFill>
                  <a:srgbClr val="123C27"/>
                </a:solidFill>
                <a:latin typeface="微软雅黑" panose="020B0503020204020204" pitchFamily="34" charset="-122"/>
                <a:ea typeface="微软雅黑" panose="020B0503020204020204" pitchFamily="34" charset="-122"/>
              </a:rPr>
              <a:t>智慧农业主机控制系统</a:t>
            </a:r>
            <a:endParaRPr lang="zh-CN" altLang="en-US" dirty="0">
              <a:solidFill>
                <a:srgbClr val="123C27"/>
              </a:solidFill>
              <a:latin typeface="微软雅黑" panose="020B0503020204020204" pitchFamily="34" charset="-122"/>
              <a:ea typeface="微软雅黑" panose="020B0503020204020204" pitchFamily="34" charset="-122"/>
            </a:endParaRPr>
          </a:p>
        </p:txBody>
      </p:sp>
      <p:sp>
        <p:nvSpPr>
          <p:cNvPr id="16" name="稻壳儿春秋广告/盗版必究        原创来源：http://chn.docer.com/works?userid=199329941#!/work_time"/>
          <p:cNvSpPr txBox="1"/>
          <p:nvPr/>
        </p:nvSpPr>
        <p:spPr>
          <a:xfrm>
            <a:off x="1155747" y="2146126"/>
            <a:ext cx="2814088" cy="751205"/>
          </a:xfrm>
          <a:prstGeom prst="rect">
            <a:avLst/>
          </a:prstGeom>
          <a:noFill/>
        </p:spPr>
        <p:txBody>
          <a:bodyPr wrap="square" rtlCol="0">
            <a:spAutoFit/>
          </a:bodyPr>
          <a:lstStyle/>
          <a:p>
            <a:pPr algn="ctr">
              <a:lnSpc>
                <a:spcPct val="13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缺点：所使用的主机规模较小，在大型场地需要大规模监测的情况下可能不太适用，监测范围较小，效率较低</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 name="稻壳儿春秋广告/盗版必究        原创来源：http://chn.docer.com/works?userid=199329941#!/work_time"/>
          <p:cNvSpPr txBox="1"/>
          <p:nvPr/>
        </p:nvSpPr>
        <p:spPr>
          <a:xfrm>
            <a:off x="1259205" y="4167505"/>
            <a:ext cx="2348865" cy="368300"/>
          </a:xfrm>
          <a:prstGeom prst="rect">
            <a:avLst/>
          </a:prstGeom>
          <a:noFill/>
        </p:spPr>
        <p:txBody>
          <a:bodyPr wrap="square" rtlCol="0">
            <a:spAutoFit/>
          </a:bodyPr>
          <a:lstStyle/>
          <a:p>
            <a:pPr algn="ctr"/>
            <a:r>
              <a:rPr lang="zh-CN" altLang="en-US" dirty="0">
                <a:solidFill>
                  <a:srgbClr val="3E8D66"/>
                </a:solidFill>
                <a:latin typeface="微软雅黑" panose="020B0503020204020204" pitchFamily="34" charset="-122"/>
                <a:ea typeface="微软雅黑" panose="020B0503020204020204" pitchFamily="34" charset="-122"/>
              </a:rPr>
              <a:t>智慧农业控制箱系统</a:t>
            </a:r>
            <a:endParaRPr lang="zh-CN" altLang="en-US" dirty="0">
              <a:solidFill>
                <a:srgbClr val="3E8D66"/>
              </a:solidFill>
              <a:latin typeface="微软雅黑" panose="020B0503020204020204" pitchFamily="34" charset="-122"/>
              <a:ea typeface="微软雅黑" panose="020B0503020204020204" pitchFamily="34" charset="-122"/>
            </a:endParaRPr>
          </a:p>
        </p:txBody>
      </p:sp>
      <p:sp>
        <p:nvSpPr>
          <p:cNvPr id="18" name="稻壳儿春秋广告/盗版必究        原创来源：http://chn.docer.com/works?userid=199329941#!/work_time"/>
          <p:cNvSpPr txBox="1"/>
          <p:nvPr/>
        </p:nvSpPr>
        <p:spPr>
          <a:xfrm>
            <a:off x="1155747" y="4536848"/>
            <a:ext cx="2814088" cy="530860"/>
          </a:xfrm>
          <a:prstGeom prst="rect">
            <a:avLst/>
          </a:prstGeom>
          <a:noFill/>
        </p:spPr>
        <p:txBody>
          <a:bodyPr wrap="square" rtlCol="0">
            <a:spAutoFit/>
          </a:bodyPr>
          <a:lstStyle/>
          <a:p>
            <a:pPr algn="ctr">
              <a:lnSpc>
                <a:spcPct val="130000"/>
              </a:lnSpc>
            </a:pPr>
            <a:r>
              <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rPr>
              <a:t>规模较小，满足不了大规模监测的需求，监测能力有限。</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稻壳儿春秋广告/盗版必究        原创来源：http://chn.docer.com/works?userid=199329941#!/work_time"/>
          <p:cNvSpPr txBox="1"/>
          <p:nvPr/>
        </p:nvSpPr>
        <p:spPr>
          <a:xfrm>
            <a:off x="8307705" y="1776730"/>
            <a:ext cx="2312035" cy="368300"/>
          </a:xfrm>
          <a:prstGeom prst="rect">
            <a:avLst/>
          </a:prstGeom>
          <a:noFill/>
        </p:spPr>
        <p:txBody>
          <a:bodyPr wrap="square" rtlCol="0">
            <a:spAutoFit/>
          </a:bodyPr>
          <a:lstStyle/>
          <a:p>
            <a:pPr algn="ctr"/>
            <a:r>
              <a:rPr lang="zh-CN" altLang="en-US" dirty="0">
                <a:solidFill>
                  <a:srgbClr val="31751F"/>
                </a:solidFill>
                <a:latin typeface="微软雅黑" panose="020B0503020204020204" pitchFamily="34" charset="-122"/>
                <a:ea typeface="微软雅黑" panose="020B0503020204020204" pitchFamily="34" charset="-122"/>
              </a:rPr>
              <a:t>智慧农业解决方案</a:t>
            </a:r>
            <a:endParaRPr lang="zh-CN" altLang="en-US" dirty="0">
              <a:solidFill>
                <a:srgbClr val="31751F"/>
              </a:solidFill>
              <a:latin typeface="微软雅黑" panose="020B0503020204020204" pitchFamily="34" charset="-122"/>
              <a:ea typeface="微软雅黑" panose="020B0503020204020204" pitchFamily="34" charset="-122"/>
            </a:endParaRPr>
          </a:p>
        </p:txBody>
      </p:sp>
      <p:sp>
        <p:nvSpPr>
          <p:cNvPr id="20" name="稻壳儿春秋广告/盗版必究        原创来源：http://chn.docer.com/works?userid=199329941#!/work_time"/>
          <p:cNvSpPr txBox="1"/>
          <p:nvPr/>
        </p:nvSpPr>
        <p:spPr>
          <a:xfrm>
            <a:off x="8222166" y="2146126"/>
            <a:ext cx="2814088" cy="751205"/>
          </a:xfrm>
          <a:prstGeom prst="rect">
            <a:avLst/>
          </a:prstGeom>
          <a:noFill/>
        </p:spPr>
        <p:txBody>
          <a:bodyPr wrap="square" rtlCol="0">
            <a:spAutoFit/>
          </a:bodyPr>
          <a:lstStyle/>
          <a:p>
            <a:pPr algn="ctr">
              <a:lnSpc>
                <a:spcPct val="13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缺点：对先进技术的需求较大，设备构建与安装较为复杂，所需场地较广，一时半会很难在市场上进行推广</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稻壳儿春秋广告/盗版必究        原创来源：http://chn.docer.com/works?userid=199329941#!/work_time"/>
          <p:cNvSpPr txBox="1"/>
          <p:nvPr/>
        </p:nvSpPr>
        <p:spPr>
          <a:xfrm>
            <a:off x="9079940" y="4167516"/>
            <a:ext cx="1098541" cy="368300"/>
          </a:xfrm>
          <a:prstGeom prst="rect">
            <a:avLst/>
          </a:prstGeom>
          <a:noFill/>
        </p:spPr>
        <p:txBody>
          <a:bodyPr wrap="square" rtlCol="0">
            <a:spAutoFit/>
          </a:bodyPr>
          <a:lstStyle/>
          <a:p>
            <a:pPr algn="ctr"/>
            <a:r>
              <a:rPr lang="en-US" altLang="zh-CN" dirty="0">
                <a:solidFill>
                  <a:srgbClr val="63C0C1"/>
                </a:solidFill>
                <a:latin typeface="微软雅黑" panose="020B0503020204020204" pitchFamily="34" charset="-122"/>
                <a:ea typeface="微软雅黑" panose="020B0503020204020204" pitchFamily="34" charset="-122"/>
              </a:rPr>
              <a:t>……</a:t>
            </a:r>
            <a:endParaRPr lang="zh-CN" altLang="en-US" dirty="0">
              <a:solidFill>
                <a:srgbClr val="63C0C1"/>
              </a:solidFill>
              <a:latin typeface="微软雅黑" panose="020B0503020204020204" pitchFamily="34" charset="-122"/>
              <a:ea typeface="微软雅黑" panose="020B0503020204020204" pitchFamily="34" charset="-122"/>
            </a:endParaRPr>
          </a:p>
        </p:txBody>
      </p:sp>
      <p:sp>
        <p:nvSpPr>
          <p:cNvPr id="23" name="稻壳儿春秋广告/盗版必究        原创来源：http://chn.docer.com/works?userid=199329941#!/work_time"/>
          <p:cNvSpPr/>
          <p:nvPr/>
        </p:nvSpPr>
        <p:spPr>
          <a:xfrm rot="18900000" flipV="1">
            <a:off x="4233182" y="2457289"/>
            <a:ext cx="2125273" cy="614786"/>
          </a:xfrm>
          <a:custGeom>
            <a:avLst/>
            <a:gdLst>
              <a:gd name="connsiteX0" fmla="*/ 2254705 w 2254705"/>
              <a:gd name="connsiteY0" fmla="*/ 652226 h 652227"/>
              <a:gd name="connsiteX1" fmla="*/ 2254705 w 2254705"/>
              <a:gd name="connsiteY1" fmla="*/ 320924 h 652227"/>
              <a:gd name="connsiteX2" fmla="*/ 1933781 w 2254705"/>
              <a:gd name="connsiteY2" fmla="*/ 0 h 652227"/>
              <a:gd name="connsiteX3" fmla="*/ 1884842 w 2254705"/>
              <a:gd name="connsiteY3" fmla="*/ 44479 h 652227"/>
              <a:gd name="connsiteX4" fmla="*/ 1127354 w 2254705"/>
              <a:gd name="connsiteY4" fmla="*/ 316411 h 652227"/>
              <a:gd name="connsiteX5" fmla="*/ 369865 w 2254705"/>
              <a:gd name="connsiteY5" fmla="*/ 44480 h 652227"/>
              <a:gd name="connsiteX6" fmla="*/ 320925 w 2254705"/>
              <a:gd name="connsiteY6" fmla="*/ 0 h 652227"/>
              <a:gd name="connsiteX7" fmla="*/ 0 w 2254705"/>
              <a:gd name="connsiteY7" fmla="*/ 320925 h 652227"/>
              <a:gd name="connsiteX8" fmla="*/ 0 w 2254705"/>
              <a:gd name="connsiteY8" fmla="*/ 652227 h 652227"/>
              <a:gd name="connsiteX9" fmla="*/ 2254705 w 2254705"/>
              <a:gd name="connsiteY9" fmla="*/ 652226 h 65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4705" h="652227">
                <a:moveTo>
                  <a:pt x="2254705" y="652226"/>
                </a:moveTo>
                <a:lnTo>
                  <a:pt x="2254705" y="320924"/>
                </a:lnTo>
                <a:lnTo>
                  <a:pt x="1933781" y="0"/>
                </a:lnTo>
                <a:lnTo>
                  <a:pt x="1884842" y="44479"/>
                </a:lnTo>
                <a:cubicBezTo>
                  <a:pt x="1678993" y="214361"/>
                  <a:pt x="1415091" y="316411"/>
                  <a:pt x="1127354" y="316411"/>
                </a:cubicBezTo>
                <a:cubicBezTo>
                  <a:pt x="839616" y="316411"/>
                  <a:pt x="575713" y="214361"/>
                  <a:pt x="369865" y="44480"/>
                </a:cubicBezTo>
                <a:lnTo>
                  <a:pt x="320925" y="0"/>
                </a:lnTo>
                <a:lnTo>
                  <a:pt x="0" y="320925"/>
                </a:lnTo>
                <a:lnTo>
                  <a:pt x="0" y="652227"/>
                </a:lnTo>
                <a:lnTo>
                  <a:pt x="2254705" y="652226"/>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24" name="稻壳儿春秋广告/盗版必究        原创来源：http://chn.docer.com/works?userid=199329941#!/work_time"/>
          <p:cNvSpPr/>
          <p:nvPr/>
        </p:nvSpPr>
        <p:spPr>
          <a:xfrm rot="8100000" flipV="1">
            <a:off x="5833555" y="4057659"/>
            <a:ext cx="2125265" cy="614785"/>
          </a:xfrm>
          <a:custGeom>
            <a:avLst/>
            <a:gdLst>
              <a:gd name="connsiteX0" fmla="*/ 0 w 2254697"/>
              <a:gd name="connsiteY0" fmla="*/ 320925 h 652226"/>
              <a:gd name="connsiteX1" fmla="*/ 0 w 2254697"/>
              <a:gd name="connsiteY1" fmla="*/ 652226 h 652226"/>
              <a:gd name="connsiteX2" fmla="*/ 2254697 w 2254697"/>
              <a:gd name="connsiteY2" fmla="*/ 652226 h 652226"/>
              <a:gd name="connsiteX3" fmla="*/ 2254697 w 2254697"/>
              <a:gd name="connsiteY3" fmla="*/ 320925 h 652226"/>
              <a:gd name="connsiteX4" fmla="*/ 1933773 w 2254697"/>
              <a:gd name="connsiteY4" fmla="*/ 0 h 652226"/>
              <a:gd name="connsiteX5" fmla="*/ 1884836 w 2254697"/>
              <a:gd name="connsiteY5" fmla="*/ 44477 h 652226"/>
              <a:gd name="connsiteX6" fmla="*/ 1127348 w 2254697"/>
              <a:gd name="connsiteY6" fmla="*/ 316409 h 652226"/>
              <a:gd name="connsiteX7" fmla="*/ 369860 w 2254697"/>
              <a:gd name="connsiteY7" fmla="*/ 44477 h 652226"/>
              <a:gd name="connsiteX8" fmla="*/ 320924 w 2254697"/>
              <a:gd name="connsiteY8" fmla="*/ 1 h 652226"/>
              <a:gd name="connsiteX9" fmla="*/ 0 w 2254697"/>
              <a:gd name="connsiteY9" fmla="*/ 320925 h 652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4697" h="652226">
                <a:moveTo>
                  <a:pt x="0" y="320925"/>
                </a:moveTo>
                <a:lnTo>
                  <a:pt x="0" y="652226"/>
                </a:lnTo>
                <a:lnTo>
                  <a:pt x="2254697" y="652226"/>
                </a:lnTo>
                <a:lnTo>
                  <a:pt x="2254697" y="320925"/>
                </a:lnTo>
                <a:lnTo>
                  <a:pt x="1933773" y="0"/>
                </a:lnTo>
                <a:lnTo>
                  <a:pt x="1884836" y="44477"/>
                </a:lnTo>
                <a:cubicBezTo>
                  <a:pt x="1678988" y="214359"/>
                  <a:pt x="1415086" y="316409"/>
                  <a:pt x="1127348" y="316409"/>
                </a:cubicBezTo>
                <a:cubicBezTo>
                  <a:pt x="839611" y="316409"/>
                  <a:pt x="575708" y="214359"/>
                  <a:pt x="369860" y="44477"/>
                </a:cubicBezTo>
                <a:lnTo>
                  <a:pt x="320924" y="1"/>
                </a:lnTo>
                <a:lnTo>
                  <a:pt x="0" y="320925"/>
                </a:ln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25" name="稻壳儿春秋广告/盗版必究        原创来源：http://chn.docer.com/works?userid=199329941#!/work_time"/>
          <p:cNvSpPr/>
          <p:nvPr/>
        </p:nvSpPr>
        <p:spPr>
          <a:xfrm rot="13500000" flipV="1">
            <a:off x="4233186" y="4057659"/>
            <a:ext cx="2125264" cy="614782"/>
          </a:xfrm>
          <a:custGeom>
            <a:avLst/>
            <a:gdLst>
              <a:gd name="connsiteX0" fmla="*/ 1933770 w 2254693"/>
              <a:gd name="connsiteY0" fmla="*/ 0 h 652223"/>
              <a:gd name="connsiteX1" fmla="*/ 1884834 w 2254693"/>
              <a:gd name="connsiteY1" fmla="*/ 44476 h 652223"/>
              <a:gd name="connsiteX2" fmla="*/ 1127345 w 2254693"/>
              <a:gd name="connsiteY2" fmla="*/ 316408 h 652223"/>
              <a:gd name="connsiteX3" fmla="*/ 369856 w 2254693"/>
              <a:gd name="connsiteY3" fmla="*/ 44477 h 652223"/>
              <a:gd name="connsiteX4" fmla="*/ 320922 w 2254693"/>
              <a:gd name="connsiteY4" fmla="*/ 2 h 652223"/>
              <a:gd name="connsiteX5" fmla="*/ 0 w 2254693"/>
              <a:gd name="connsiteY5" fmla="*/ 320923 h 652223"/>
              <a:gd name="connsiteX6" fmla="*/ 0 w 2254693"/>
              <a:gd name="connsiteY6" fmla="*/ 652223 h 652223"/>
              <a:gd name="connsiteX7" fmla="*/ 2254693 w 2254693"/>
              <a:gd name="connsiteY7" fmla="*/ 652223 h 652223"/>
              <a:gd name="connsiteX8" fmla="*/ 2254693 w 2254693"/>
              <a:gd name="connsiteY8" fmla="*/ 320923 h 652223"/>
              <a:gd name="connsiteX9" fmla="*/ 1933770 w 2254693"/>
              <a:gd name="connsiteY9" fmla="*/ 0 h 652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4693" h="652223">
                <a:moveTo>
                  <a:pt x="1933770" y="0"/>
                </a:moveTo>
                <a:lnTo>
                  <a:pt x="1884834" y="44476"/>
                </a:lnTo>
                <a:cubicBezTo>
                  <a:pt x="1678986" y="214357"/>
                  <a:pt x="1415083" y="316408"/>
                  <a:pt x="1127345" y="316408"/>
                </a:cubicBezTo>
                <a:cubicBezTo>
                  <a:pt x="839608" y="316408"/>
                  <a:pt x="575705" y="214358"/>
                  <a:pt x="369856" y="44477"/>
                </a:cubicBezTo>
                <a:lnTo>
                  <a:pt x="320922" y="2"/>
                </a:lnTo>
                <a:lnTo>
                  <a:pt x="0" y="320923"/>
                </a:lnTo>
                <a:lnTo>
                  <a:pt x="0" y="652223"/>
                </a:lnTo>
                <a:lnTo>
                  <a:pt x="2254693" y="652223"/>
                </a:lnTo>
                <a:lnTo>
                  <a:pt x="2254693" y="320923"/>
                </a:lnTo>
                <a:lnTo>
                  <a:pt x="1933770" y="0"/>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26" name="稻壳儿春秋广告/盗版必究        原创来源：http://chn.docer.com/works?userid=199329941#!/work_time"/>
          <p:cNvSpPr/>
          <p:nvPr/>
        </p:nvSpPr>
        <p:spPr>
          <a:xfrm rot="2700000">
            <a:off x="5833556" y="2457292"/>
            <a:ext cx="2125263" cy="614782"/>
          </a:xfrm>
          <a:custGeom>
            <a:avLst/>
            <a:gdLst>
              <a:gd name="connsiteX0" fmla="*/ 0 w 2254693"/>
              <a:gd name="connsiteY0" fmla="*/ 0 h 652223"/>
              <a:gd name="connsiteX1" fmla="*/ 2254693 w 2254693"/>
              <a:gd name="connsiteY1" fmla="*/ 0 h 652223"/>
              <a:gd name="connsiteX2" fmla="*/ 2254693 w 2254693"/>
              <a:gd name="connsiteY2" fmla="*/ 331301 h 652223"/>
              <a:gd name="connsiteX3" fmla="*/ 1933772 w 2254693"/>
              <a:gd name="connsiteY3" fmla="*/ 652223 h 652223"/>
              <a:gd name="connsiteX4" fmla="*/ 1884836 w 2254693"/>
              <a:gd name="connsiteY4" fmla="*/ 607746 h 652223"/>
              <a:gd name="connsiteX5" fmla="*/ 1127347 w 2254693"/>
              <a:gd name="connsiteY5" fmla="*/ 335815 h 652223"/>
              <a:gd name="connsiteX6" fmla="*/ 369858 w 2254693"/>
              <a:gd name="connsiteY6" fmla="*/ 607746 h 652223"/>
              <a:gd name="connsiteX7" fmla="*/ 320922 w 2254693"/>
              <a:gd name="connsiteY7" fmla="*/ 652223 h 652223"/>
              <a:gd name="connsiteX8" fmla="*/ 0 w 2254693"/>
              <a:gd name="connsiteY8" fmla="*/ 331301 h 652223"/>
              <a:gd name="connsiteX9" fmla="*/ 0 w 2254693"/>
              <a:gd name="connsiteY9" fmla="*/ 0 h 652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4693" h="652223">
                <a:moveTo>
                  <a:pt x="0" y="0"/>
                </a:moveTo>
                <a:lnTo>
                  <a:pt x="2254693" y="0"/>
                </a:lnTo>
                <a:lnTo>
                  <a:pt x="2254693" y="331301"/>
                </a:lnTo>
                <a:lnTo>
                  <a:pt x="1933772" y="652223"/>
                </a:lnTo>
                <a:lnTo>
                  <a:pt x="1884836" y="607746"/>
                </a:lnTo>
                <a:cubicBezTo>
                  <a:pt x="1678987" y="437865"/>
                  <a:pt x="1415085" y="335815"/>
                  <a:pt x="1127347" y="335815"/>
                </a:cubicBezTo>
                <a:cubicBezTo>
                  <a:pt x="839610" y="335815"/>
                  <a:pt x="575707" y="437865"/>
                  <a:pt x="369858" y="607746"/>
                </a:cubicBezTo>
                <a:lnTo>
                  <a:pt x="320922" y="652223"/>
                </a:lnTo>
                <a:lnTo>
                  <a:pt x="0" y="331301"/>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a:p>
        </p:txBody>
      </p:sp>
      <p:sp>
        <p:nvSpPr>
          <p:cNvPr id="27" name="稻壳儿春秋广告/盗版必究        原创来源：http://chn.docer.com/works?userid=199329941#!/work_time"/>
          <p:cNvSpPr txBox="1"/>
          <p:nvPr/>
        </p:nvSpPr>
        <p:spPr>
          <a:xfrm>
            <a:off x="5071665" y="3143257"/>
            <a:ext cx="2028947" cy="829945"/>
          </a:xfrm>
          <a:prstGeom prst="rect">
            <a:avLst/>
          </a:prstGeom>
          <a:noFill/>
        </p:spPr>
        <p:txBody>
          <a:bodyPr wrap="square" rtlCol="0">
            <a:spAutoFit/>
          </a:bodyPr>
          <a:lstStyle/>
          <a:p>
            <a:pPr algn="ctr"/>
            <a:r>
              <a:rPr lang="zh-CN" altLang="en-US" sz="4800" dirty="0">
                <a:solidFill>
                  <a:schemeClr val="tx1">
                    <a:lumMod val="75000"/>
                    <a:lumOff val="25000"/>
                  </a:schemeClr>
                </a:solidFill>
                <a:latin typeface="微软雅黑" panose="020B0503020204020204" pitchFamily="34" charset="-122"/>
                <a:ea typeface="微软雅黑" panose="020B0503020204020204" pitchFamily="34" charset="-122"/>
              </a:rPr>
              <a:t>竞品</a:t>
            </a:r>
            <a:endParaRPr lang="zh-CN" altLang="en-US" sz="4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b="43124"/>
          <a:stretch>
            <a:fillRect/>
          </a:stretch>
        </p:blipFill>
        <p:spPr>
          <a:xfrm rot="10800000" flipH="1">
            <a:off x="9345295" y="109855"/>
            <a:ext cx="2846705" cy="15494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b="49860"/>
          <a:stretch>
            <a:fillRect/>
          </a:stretch>
        </p:blipFill>
        <p:spPr>
          <a:xfrm flipH="1">
            <a:off x="127000" y="5492115"/>
            <a:ext cx="2846705" cy="1365885"/>
          </a:xfrm>
          <a:prstGeom prst="rect">
            <a:avLst/>
          </a:prstGeom>
        </p:spPr>
      </p:pic>
      <p:grpSp>
        <p:nvGrpSpPr>
          <p:cNvPr id="2" name="稻壳儿春秋广告/盗版必究        原创来源：http://chn.docer.com/works?userid=199329941#!/work_time"/>
          <p:cNvGrpSpPr/>
          <p:nvPr/>
        </p:nvGrpSpPr>
        <p:grpSpPr>
          <a:xfrm flipV="1">
            <a:off x="5862735" y="841216"/>
            <a:ext cx="394140" cy="86880"/>
            <a:chOff x="4049486" y="2043404"/>
            <a:chExt cx="1100565" cy="242596"/>
          </a:xfrm>
          <a:solidFill>
            <a:srgbClr val="3E8D66"/>
          </a:solidFill>
        </p:grpSpPr>
        <p:sp>
          <p:nvSpPr>
            <p:cNvPr id="3"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5"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春秋广告/盗版必究        原创来源：http://chn.docer.com/works?userid=199329941#!/work_time"/>
          <p:cNvSpPr txBox="1"/>
          <p:nvPr/>
        </p:nvSpPr>
        <p:spPr>
          <a:xfrm>
            <a:off x="5238886" y="207491"/>
            <a:ext cx="1722238"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产品介绍</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73342" y="508727"/>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Product introduction</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稻壳儿春秋广告/盗版必究        原创来源：http://chn.docer.com/works?userid=199329941#!/work_time"/>
          <p:cNvSpPr txBox="1"/>
          <p:nvPr/>
        </p:nvSpPr>
        <p:spPr>
          <a:xfrm>
            <a:off x="1523998" y="2831071"/>
            <a:ext cx="4929443" cy="1641475"/>
          </a:xfrm>
          <a:prstGeom prst="rect">
            <a:avLst/>
          </a:prstGeom>
          <a:noFill/>
        </p:spPr>
        <p:txBody>
          <a:bodyPr wrap="square" rtlCol="0">
            <a:spAutoFit/>
          </a:bodyPr>
          <a:lstStyle/>
          <a:p>
            <a:pPr marL="171450" lvl="0" indent="-171450">
              <a:lnSpc>
                <a:spcPct val="120000"/>
              </a:lnSpc>
              <a:buFont typeface="Arial" panose="020B0604020202020204" pitchFamily="34" charset="0"/>
              <a:buChar char="•"/>
              <a:defRPr/>
            </a:pPr>
            <a:r>
              <a:rPr lang="zh-CN" altLang="en-US" sz="1400" dirty="0">
                <a:solidFill>
                  <a:prstClr val="black">
                    <a:lumMod val="50000"/>
                    <a:lumOff val="50000"/>
                  </a:prstClr>
                </a:solidFill>
                <a:latin typeface="Arial" panose="020B0604020202020204"/>
                <a:ea typeface="微软雅黑" panose="020B0503020204020204" pitchFamily="34" charset="-122"/>
              </a:rPr>
              <a:t>专注于数据的监测、处理和分析；</a:t>
            </a:r>
            <a:endParaRPr lang="zh-CN" altLang="en-US" sz="1400" dirty="0">
              <a:solidFill>
                <a:prstClr val="black">
                  <a:lumMod val="50000"/>
                  <a:lumOff val="50000"/>
                </a:prstClr>
              </a:solidFill>
              <a:latin typeface="Arial" panose="020B0604020202020204"/>
              <a:ea typeface="微软雅黑" panose="020B0503020204020204" pitchFamily="34" charset="-122"/>
            </a:endParaRPr>
          </a:p>
          <a:p>
            <a:pPr marL="171450" lvl="0" indent="-171450">
              <a:lnSpc>
                <a:spcPct val="120000"/>
              </a:lnSpc>
              <a:buFont typeface="Arial" panose="020B0604020202020204" pitchFamily="34" charset="0"/>
              <a:buChar char="•"/>
              <a:defRPr/>
            </a:pPr>
            <a:r>
              <a:rPr lang="zh-CN" altLang="en-US" sz="1400" dirty="0">
                <a:solidFill>
                  <a:prstClr val="black">
                    <a:lumMod val="50000"/>
                    <a:lumOff val="50000"/>
                  </a:prstClr>
                </a:solidFill>
                <a:latin typeface="Arial" panose="020B0604020202020204"/>
                <a:ea typeface="微软雅黑" panose="020B0503020204020204" pitchFamily="34" charset="-122"/>
              </a:rPr>
              <a:t>对监测数据进行了可视化处理，并且可以依据监测的数据进行自动调节或者给予对应的调节意见；</a:t>
            </a:r>
            <a:endParaRPr lang="zh-CN" altLang="en-US" sz="1400" dirty="0">
              <a:solidFill>
                <a:prstClr val="black">
                  <a:lumMod val="50000"/>
                  <a:lumOff val="50000"/>
                </a:prstClr>
              </a:solidFill>
              <a:latin typeface="Arial" panose="020B0604020202020204"/>
              <a:ea typeface="微软雅黑" panose="020B0503020204020204" pitchFamily="34" charset="-122"/>
            </a:endParaRPr>
          </a:p>
          <a:p>
            <a:pPr marL="171450" lvl="0" indent="-171450">
              <a:lnSpc>
                <a:spcPct val="120000"/>
              </a:lnSpc>
              <a:buFont typeface="Arial" panose="020B0604020202020204" pitchFamily="34" charset="0"/>
              <a:buChar char="•"/>
              <a:defRPr/>
            </a:pPr>
            <a:r>
              <a:rPr lang="zh-CN" altLang="en-US" sz="1400" dirty="0">
                <a:solidFill>
                  <a:prstClr val="black">
                    <a:lumMod val="50000"/>
                    <a:lumOff val="50000"/>
                  </a:prstClr>
                </a:solidFill>
                <a:latin typeface="Arial" panose="020B0604020202020204"/>
                <a:ea typeface="微软雅黑" panose="020B0503020204020204" pitchFamily="34" charset="-122"/>
              </a:rPr>
              <a:t>网页端还会展示往期数据的收集情况（包括往期监测数据和预警数据），以提供给用户对往期数据以及对应的处理方式的总结。</a:t>
            </a:r>
            <a:endParaRPr lang="zh-CN" altLang="en-US" sz="1400" dirty="0">
              <a:solidFill>
                <a:prstClr val="black">
                  <a:lumMod val="50000"/>
                  <a:lumOff val="50000"/>
                </a:prstClr>
              </a:solidFill>
              <a:latin typeface="Arial" panose="020B0604020202020204"/>
              <a:ea typeface="微软雅黑" panose="020B0503020204020204" pitchFamily="34" charset="-122"/>
            </a:endParaRPr>
          </a:p>
        </p:txBody>
      </p:sp>
      <p:sp>
        <p:nvSpPr>
          <p:cNvPr id="31" name="稻壳儿春秋广告/盗版必究        原创来源：http://chn.docer.com/works?userid=199329941#!/work_time"/>
          <p:cNvSpPr txBox="1"/>
          <p:nvPr/>
        </p:nvSpPr>
        <p:spPr>
          <a:xfrm>
            <a:off x="1524000" y="2223135"/>
            <a:ext cx="1847850" cy="398780"/>
          </a:xfrm>
          <a:prstGeom prst="rect">
            <a:avLst/>
          </a:prstGeom>
          <a:noFill/>
        </p:spPr>
        <p:txBody>
          <a:bodyPr wrap="squar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网页端介绍</a:t>
            </a: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rcRect b="45105"/>
          <a:stretch>
            <a:fillRect/>
          </a:stretch>
        </p:blipFill>
        <p:spPr>
          <a:xfrm rot="10800000" flipH="1">
            <a:off x="9392285" y="-135890"/>
            <a:ext cx="2846705" cy="1495425"/>
          </a:xfrm>
          <a:prstGeom prst="rect">
            <a:avLst/>
          </a:prstGeom>
        </p:spPr>
      </p:pic>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rcRect b="45897"/>
          <a:stretch>
            <a:fillRect/>
          </a:stretch>
        </p:blipFill>
        <p:spPr>
          <a:xfrm flipH="1">
            <a:off x="0" y="5443855"/>
            <a:ext cx="2846705" cy="1473835"/>
          </a:xfrm>
          <a:prstGeom prst="rect">
            <a:avLst/>
          </a:prstGeom>
        </p:spPr>
      </p:pic>
      <p:grpSp>
        <p:nvGrpSpPr>
          <p:cNvPr id="2" name="稻壳儿春秋广告/盗版必究        原创来源：http://chn.docer.com/works?userid=199329941#!/work_time"/>
          <p:cNvGrpSpPr/>
          <p:nvPr/>
        </p:nvGrpSpPr>
        <p:grpSpPr>
          <a:xfrm flipV="1">
            <a:off x="5862735" y="841216"/>
            <a:ext cx="394140" cy="86880"/>
            <a:chOff x="4049486" y="2043404"/>
            <a:chExt cx="1100565" cy="242596"/>
          </a:xfrm>
          <a:solidFill>
            <a:srgbClr val="3E8D66"/>
          </a:solidFill>
        </p:grpSpPr>
        <p:sp>
          <p:nvSpPr>
            <p:cNvPr id="3"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5"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pic>
        <p:nvPicPr>
          <p:cNvPr id="8" name="图片 7"/>
          <p:cNvPicPr>
            <a:picLocks noChangeAspect="1"/>
          </p:cNvPicPr>
          <p:nvPr/>
        </p:nvPicPr>
        <p:blipFill>
          <a:blip r:embed="rId2"/>
          <a:stretch>
            <a:fillRect/>
          </a:stretch>
        </p:blipFill>
        <p:spPr>
          <a:xfrm>
            <a:off x="7428865" y="1835150"/>
            <a:ext cx="3155950" cy="3187700"/>
          </a:xfrm>
          <a:prstGeom prst="rect">
            <a:avLst/>
          </a:prstGeom>
        </p:spPr>
      </p:pic>
      <p:pic>
        <p:nvPicPr>
          <p:cNvPr id="9" name="图片 3" descr="7cce18111245bb0670998f377494c65"/>
          <p:cNvPicPr>
            <a:picLocks noChangeAspect="1"/>
          </p:cNvPicPr>
          <p:nvPr/>
        </p:nvPicPr>
        <p:blipFill>
          <a:blip r:embed="rId3"/>
          <a:srcRect b="7925"/>
          <a:stretch>
            <a:fillRect/>
          </a:stretch>
        </p:blipFill>
        <p:spPr>
          <a:xfrm>
            <a:off x="884238" y="1584960"/>
            <a:ext cx="5269865" cy="3437890"/>
          </a:xfrm>
          <a:prstGeom prst="rect">
            <a:avLst/>
          </a:prstGeom>
        </p:spPr>
      </p:pic>
      <p:pic>
        <p:nvPicPr>
          <p:cNvPr id="10" name="图片 7" descr="1634035647(1)"/>
          <p:cNvPicPr>
            <a:picLocks noChangeAspect="1"/>
          </p:cNvPicPr>
          <p:nvPr/>
        </p:nvPicPr>
        <p:blipFill>
          <a:blip r:embed="rId4"/>
          <a:stretch>
            <a:fillRect/>
          </a:stretch>
        </p:blipFill>
        <p:spPr>
          <a:xfrm>
            <a:off x="6154103" y="1584960"/>
            <a:ext cx="5269865" cy="3462020"/>
          </a:xfrm>
          <a:prstGeom prst="rect">
            <a:avLst/>
          </a:prstGeom>
        </p:spPr>
      </p:pic>
      <p:sp>
        <p:nvSpPr>
          <p:cNvPr id="11" name="稻壳儿春秋广告/盗版必究        原创来源：http://chn.docer.com/works?userid=199329941#!/work_time"/>
          <p:cNvSpPr txBox="1"/>
          <p:nvPr/>
        </p:nvSpPr>
        <p:spPr>
          <a:xfrm>
            <a:off x="8645525" y="5905500"/>
            <a:ext cx="2778760" cy="398780"/>
          </a:xfrm>
          <a:prstGeom prst="rect">
            <a:avLst/>
          </a:prstGeom>
          <a:noFill/>
        </p:spPr>
        <p:txBody>
          <a:bodyPr wrap="square" rtlCol="0">
            <a:spAutoFit/>
          </a:bodyPr>
          <a:p>
            <a:pPr algn="ctr"/>
            <a:r>
              <a:rPr lang="zh-CN" altLang="en-US" sz="2000" dirty="0">
                <a:solidFill>
                  <a:schemeClr val="accent4"/>
                </a:solidFill>
                <a:latin typeface="微软雅黑" panose="020B0503020204020204" pitchFamily="34" charset="-122"/>
                <a:ea typeface="微软雅黑" panose="020B0503020204020204" pitchFamily="34" charset="-122"/>
              </a:rPr>
              <a:t>网页端部分原型</a:t>
            </a:r>
            <a:r>
              <a:rPr lang="zh-CN" altLang="en-US" sz="2000" dirty="0">
                <a:solidFill>
                  <a:schemeClr val="accent4"/>
                </a:solidFill>
                <a:latin typeface="微软雅黑" panose="020B0503020204020204" pitchFamily="34" charset="-122"/>
                <a:ea typeface="微软雅黑" panose="020B0503020204020204" pitchFamily="34" charset="-122"/>
              </a:rPr>
              <a:t>设计</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春秋广告/盗版必究        原创来源：http://chn.docer.com/works?userid=199329941#!/work_time"/>
          <p:cNvSpPr txBox="1"/>
          <p:nvPr/>
        </p:nvSpPr>
        <p:spPr>
          <a:xfrm>
            <a:off x="5238886" y="207491"/>
            <a:ext cx="1722238"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产品介绍</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30" name="稻壳儿春秋广告/盗版必究        原创来源：http://chn.docer.com/works?userid=199329941#!/work_time"/>
          <p:cNvSpPr txBox="1"/>
          <p:nvPr/>
        </p:nvSpPr>
        <p:spPr>
          <a:xfrm>
            <a:off x="1523998" y="2942831"/>
            <a:ext cx="4929443" cy="866140"/>
          </a:xfrm>
          <a:prstGeom prst="rect">
            <a:avLst/>
          </a:prstGeom>
          <a:noFill/>
        </p:spPr>
        <p:txBody>
          <a:bodyPr wrap="square" rtlCol="0">
            <a:spAutoFit/>
          </a:bodyPr>
          <a:lstStyle/>
          <a:p>
            <a:pPr marL="171450" lvl="0" indent="-171450">
              <a:lnSpc>
                <a:spcPct val="120000"/>
              </a:lnSpc>
              <a:buFont typeface="Arial" panose="020B0604020202020204" pitchFamily="34" charset="0"/>
              <a:buChar char="•"/>
              <a:defRPr/>
            </a:pPr>
            <a:r>
              <a:rPr lang="en-US" altLang="zh-CN" sz="1400" dirty="0">
                <a:solidFill>
                  <a:prstClr val="black">
                    <a:lumMod val="50000"/>
                    <a:lumOff val="50000"/>
                  </a:prstClr>
                </a:solidFill>
                <a:latin typeface="Arial" panose="020B0604020202020204"/>
                <a:ea typeface="微软雅黑" panose="020B0503020204020204" pitchFamily="34" charset="-122"/>
              </a:rPr>
              <a:t>APP</a:t>
            </a:r>
            <a:r>
              <a:rPr lang="zh-CN" altLang="en-US" sz="1400" dirty="0">
                <a:solidFill>
                  <a:prstClr val="black">
                    <a:lumMod val="50000"/>
                    <a:lumOff val="50000"/>
                  </a:prstClr>
                </a:solidFill>
                <a:latin typeface="Arial" panose="020B0604020202020204"/>
                <a:ea typeface="微软雅黑" panose="020B0503020204020204" pitchFamily="34" charset="-122"/>
              </a:rPr>
              <a:t>端更注重实时性，对往期的数据</a:t>
            </a:r>
            <a:r>
              <a:rPr lang="zh-CN" altLang="en-US" sz="1400" dirty="0">
                <a:solidFill>
                  <a:prstClr val="black">
                    <a:lumMod val="50000"/>
                    <a:lumOff val="50000"/>
                  </a:prstClr>
                </a:solidFill>
                <a:latin typeface="Arial" panose="020B0604020202020204"/>
                <a:ea typeface="微软雅黑" panose="020B0503020204020204" pitchFamily="34" charset="-122"/>
              </a:rPr>
              <a:t>部分不予显示；</a:t>
            </a:r>
            <a:endParaRPr lang="zh-CN" altLang="en-US" sz="1400" dirty="0">
              <a:solidFill>
                <a:prstClr val="black">
                  <a:lumMod val="50000"/>
                  <a:lumOff val="50000"/>
                </a:prstClr>
              </a:solidFill>
              <a:latin typeface="Arial" panose="020B0604020202020204"/>
              <a:ea typeface="微软雅黑" panose="020B0503020204020204" pitchFamily="34" charset="-122"/>
            </a:endParaRPr>
          </a:p>
          <a:p>
            <a:pPr marL="171450" lvl="0" indent="-171450">
              <a:lnSpc>
                <a:spcPct val="120000"/>
              </a:lnSpc>
              <a:buFont typeface="Arial" panose="020B0604020202020204" pitchFamily="34" charset="0"/>
              <a:buChar char="•"/>
              <a:defRPr/>
            </a:pPr>
            <a:r>
              <a:rPr lang="zh-CN" altLang="en-US" sz="1400" dirty="0">
                <a:solidFill>
                  <a:prstClr val="black">
                    <a:lumMod val="50000"/>
                    <a:lumOff val="50000"/>
                  </a:prstClr>
                </a:solidFill>
                <a:latin typeface="Arial" panose="020B0604020202020204"/>
                <a:ea typeface="微软雅黑" panose="020B0503020204020204" pitchFamily="34" charset="-122"/>
              </a:rPr>
              <a:t>在往后的开发过程中，我们对</a:t>
            </a:r>
            <a:r>
              <a:rPr lang="en-US" altLang="zh-CN" sz="1400" dirty="0">
                <a:solidFill>
                  <a:prstClr val="black">
                    <a:lumMod val="50000"/>
                    <a:lumOff val="50000"/>
                  </a:prstClr>
                </a:solidFill>
                <a:latin typeface="Arial" panose="020B0604020202020204"/>
                <a:ea typeface="微软雅黑" panose="020B0503020204020204" pitchFamily="34" charset="-122"/>
              </a:rPr>
              <a:t>APP</a:t>
            </a:r>
            <a:r>
              <a:rPr lang="zh-CN" altLang="en-US" sz="1400" dirty="0">
                <a:solidFill>
                  <a:prstClr val="black">
                    <a:lumMod val="50000"/>
                    <a:lumOff val="50000"/>
                  </a:prstClr>
                </a:solidFill>
                <a:latin typeface="Arial" panose="020B0604020202020204"/>
                <a:ea typeface="微软雅黑" panose="020B0503020204020204" pitchFamily="34" charset="-122"/>
              </a:rPr>
              <a:t>端开发出有关于农业信息交流的社区平台可供用户掌握其他相关资讯。</a:t>
            </a:r>
            <a:endParaRPr lang="zh-CN" altLang="en-US" sz="1400" dirty="0">
              <a:solidFill>
                <a:prstClr val="black">
                  <a:lumMod val="50000"/>
                  <a:lumOff val="50000"/>
                </a:prstClr>
              </a:solidFill>
              <a:latin typeface="Arial" panose="020B0604020202020204"/>
              <a:ea typeface="微软雅黑" panose="020B0503020204020204" pitchFamily="34" charset="-122"/>
            </a:endParaRPr>
          </a:p>
        </p:txBody>
      </p:sp>
      <p:sp>
        <p:nvSpPr>
          <p:cNvPr id="31" name="稻壳儿春秋广告/盗版必究        原创来源：http://chn.docer.com/works?userid=199329941#!/work_time"/>
          <p:cNvSpPr txBox="1"/>
          <p:nvPr/>
        </p:nvSpPr>
        <p:spPr>
          <a:xfrm>
            <a:off x="1524000" y="2543810"/>
            <a:ext cx="1847850" cy="398780"/>
          </a:xfrm>
          <a:prstGeom prst="rect">
            <a:avLst/>
          </a:prstGeom>
          <a:noFill/>
        </p:spPr>
        <p:txBody>
          <a:bodyPr wrap="square" rtlCol="0">
            <a:spAutoFit/>
          </a:bodyPr>
          <a:lstStyle/>
          <a:p>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APP</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端介绍</a:t>
            </a: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rcRect b="45105"/>
          <a:stretch>
            <a:fillRect/>
          </a:stretch>
        </p:blipFill>
        <p:spPr>
          <a:xfrm rot="10800000" flipH="1">
            <a:off x="9392285" y="-135890"/>
            <a:ext cx="2846705" cy="1495425"/>
          </a:xfrm>
          <a:prstGeom prst="rect">
            <a:avLst/>
          </a:prstGeom>
        </p:spPr>
      </p:pic>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rcRect b="45897"/>
          <a:stretch>
            <a:fillRect/>
          </a:stretch>
        </p:blipFill>
        <p:spPr>
          <a:xfrm flipH="1">
            <a:off x="0" y="5443855"/>
            <a:ext cx="2846705" cy="1473835"/>
          </a:xfrm>
          <a:prstGeom prst="rect">
            <a:avLst/>
          </a:prstGeom>
        </p:spPr>
      </p:pic>
      <p:grpSp>
        <p:nvGrpSpPr>
          <p:cNvPr id="2" name="稻壳儿春秋广告/盗版必究        原创来源：http://chn.docer.com/works?userid=199329941#!/work_time"/>
          <p:cNvGrpSpPr/>
          <p:nvPr/>
        </p:nvGrpSpPr>
        <p:grpSpPr>
          <a:xfrm flipV="1">
            <a:off x="5862735" y="841216"/>
            <a:ext cx="394140" cy="86880"/>
            <a:chOff x="4049486" y="2043404"/>
            <a:chExt cx="1100565" cy="242596"/>
          </a:xfrm>
          <a:solidFill>
            <a:srgbClr val="3E8D66"/>
          </a:solidFill>
        </p:grpSpPr>
        <p:sp>
          <p:nvSpPr>
            <p:cNvPr id="3"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5"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sp>
        <p:nvSpPr>
          <p:cNvPr id="8" name="稻壳儿春秋广告/盗版必究        原创来源：http://chn.docer.com/works?userid=199329941#!/work_time"/>
          <p:cNvSpPr txBox="1"/>
          <p:nvPr/>
        </p:nvSpPr>
        <p:spPr>
          <a:xfrm>
            <a:off x="4573342" y="508727"/>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Product introduction</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2"/>
          <a:stretch>
            <a:fillRect/>
          </a:stretch>
        </p:blipFill>
        <p:spPr>
          <a:xfrm>
            <a:off x="6838315" y="1642745"/>
            <a:ext cx="4641850" cy="3308350"/>
          </a:xfrm>
          <a:prstGeom prst="rect">
            <a:avLst/>
          </a:prstGeom>
        </p:spPr>
      </p:pic>
      <p:pic>
        <p:nvPicPr>
          <p:cNvPr id="12" name="图片 12" descr="5fdbdb86d494c5ec721f47e2f8ef2c2"/>
          <p:cNvPicPr>
            <a:picLocks noChangeAspect="1"/>
          </p:cNvPicPr>
          <p:nvPr/>
        </p:nvPicPr>
        <p:blipFill>
          <a:blip r:embed="rId3"/>
          <a:stretch>
            <a:fillRect/>
          </a:stretch>
        </p:blipFill>
        <p:spPr>
          <a:xfrm>
            <a:off x="3371850" y="1010285"/>
            <a:ext cx="2209800" cy="4730750"/>
          </a:xfrm>
          <a:prstGeom prst="rect">
            <a:avLst/>
          </a:prstGeom>
        </p:spPr>
      </p:pic>
      <p:pic>
        <p:nvPicPr>
          <p:cNvPr id="9" name="图片 13" descr="55c57a9a64053230d5357f27c3bdc5d"/>
          <p:cNvPicPr>
            <a:picLocks noChangeAspect="1"/>
          </p:cNvPicPr>
          <p:nvPr/>
        </p:nvPicPr>
        <p:blipFill>
          <a:blip r:embed="rId4"/>
          <a:srcRect r="245" b="1624"/>
          <a:stretch>
            <a:fillRect/>
          </a:stretch>
        </p:blipFill>
        <p:spPr>
          <a:xfrm>
            <a:off x="6453188" y="1010285"/>
            <a:ext cx="2331085" cy="5153660"/>
          </a:xfrm>
          <a:prstGeom prst="rect">
            <a:avLst/>
          </a:prstGeom>
        </p:spPr>
      </p:pic>
      <p:sp>
        <p:nvSpPr>
          <p:cNvPr id="10" name="稻壳儿春秋广告/盗版必究        原创来源：http://chn.docer.com/works?userid=199329941#!/work_time"/>
          <p:cNvSpPr txBox="1"/>
          <p:nvPr/>
        </p:nvSpPr>
        <p:spPr>
          <a:xfrm>
            <a:off x="8517255" y="6163945"/>
            <a:ext cx="2778760" cy="398780"/>
          </a:xfrm>
          <a:prstGeom prst="rect">
            <a:avLst/>
          </a:prstGeom>
          <a:noFill/>
        </p:spPr>
        <p:txBody>
          <a:bodyPr wrap="square" rtlCol="0">
            <a:spAutoFit/>
          </a:bodyPr>
          <a:p>
            <a:pPr algn="ctr"/>
            <a:r>
              <a:rPr lang="en-US" altLang="zh-CN" sz="2000" dirty="0">
                <a:solidFill>
                  <a:schemeClr val="accent4"/>
                </a:solidFill>
                <a:latin typeface="微软雅黑" panose="020B0503020204020204" pitchFamily="34" charset="-122"/>
                <a:ea typeface="微软雅黑" panose="020B0503020204020204" pitchFamily="34" charset="-122"/>
              </a:rPr>
              <a:t>APP</a:t>
            </a:r>
            <a:r>
              <a:rPr lang="zh-CN" altLang="en-US" sz="2000" dirty="0">
                <a:solidFill>
                  <a:schemeClr val="accent4"/>
                </a:solidFill>
                <a:latin typeface="微软雅黑" panose="020B0503020204020204" pitchFamily="34" charset="-122"/>
                <a:ea typeface="微软雅黑" panose="020B0503020204020204" pitchFamily="34" charset="-122"/>
              </a:rPr>
              <a:t>端部分原型</a:t>
            </a:r>
            <a:r>
              <a:rPr lang="zh-CN" altLang="en-US" sz="2000" dirty="0">
                <a:solidFill>
                  <a:schemeClr val="accent4"/>
                </a:solidFill>
                <a:latin typeface="微软雅黑" panose="020B0503020204020204" pitchFamily="34" charset="-122"/>
                <a:ea typeface="微软雅黑" panose="020B0503020204020204" pitchFamily="34" charset="-122"/>
              </a:rPr>
              <a:t>设计</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右箭头 31"/>
          <p:cNvSpPr/>
          <p:nvPr/>
        </p:nvSpPr>
        <p:spPr>
          <a:xfrm>
            <a:off x="575945" y="3260725"/>
            <a:ext cx="11254105" cy="841375"/>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p>
            <a:pPr algn="ctr"/>
            <a:endParaRPr lang="zh-CN" altLang="en-US"/>
          </a:p>
        </p:txBody>
      </p:sp>
      <p:sp>
        <p:nvSpPr>
          <p:cNvPr id="6" name="稻壳儿春秋广告/盗版必究        原创来源：http://chn.docer.com/works?userid=199329941#!/work_time"/>
          <p:cNvSpPr txBox="1"/>
          <p:nvPr/>
        </p:nvSpPr>
        <p:spPr>
          <a:xfrm>
            <a:off x="4622165" y="233680"/>
            <a:ext cx="2977515"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研发历程</a:t>
            </a:r>
            <a:r>
              <a:rPr lang="en-US" altLang="zh-CN" sz="2000" dirty="0">
                <a:solidFill>
                  <a:schemeClr val="accent4"/>
                </a:solidFill>
                <a:latin typeface="微软雅黑" panose="020B0503020204020204" pitchFamily="34" charset="-122"/>
                <a:ea typeface="微软雅黑" panose="020B0503020204020204" pitchFamily="34" charset="-122"/>
              </a:rPr>
              <a:t>&amp;</a:t>
            </a:r>
            <a:r>
              <a:rPr lang="zh-CN" altLang="en-US" sz="2000" dirty="0">
                <a:solidFill>
                  <a:schemeClr val="accent4"/>
                </a:solidFill>
                <a:latin typeface="微软雅黑" panose="020B0503020204020204" pitchFamily="34" charset="-122"/>
                <a:ea typeface="微软雅黑" panose="020B0503020204020204" pitchFamily="34" charset="-122"/>
              </a:rPr>
              <a:t>未来规划</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73342" y="508727"/>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Process and plan</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 name="稻壳儿春秋广告/盗版必究        原创来源：http://chn.docer.com/works?userid=199329941#!/work_time"/>
          <p:cNvSpPr/>
          <p:nvPr/>
        </p:nvSpPr>
        <p:spPr>
          <a:xfrm>
            <a:off x="988649" y="2096284"/>
            <a:ext cx="1419792" cy="1419792"/>
          </a:xfrm>
          <a:prstGeom prst="diamond">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5" name="稻壳儿春秋广告/盗版必究        原创来源：http://chn.docer.com/works?userid=199329941#!/work_time"/>
          <p:cNvSpPr txBox="1"/>
          <p:nvPr/>
        </p:nvSpPr>
        <p:spPr>
          <a:xfrm flipH="1">
            <a:off x="1148303" y="4102270"/>
            <a:ext cx="1100484" cy="368300"/>
          </a:xfrm>
          <a:prstGeom prst="rect">
            <a:avLst/>
          </a:prstGeom>
          <a:noFill/>
          <a:effectLst/>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前期</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 name="稻壳儿春秋广告/盗版必究        原创来源：http://chn.docer.com/works?userid=199329941#!/work_time"/>
          <p:cNvSpPr txBox="1"/>
          <p:nvPr/>
        </p:nvSpPr>
        <p:spPr>
          <a:xfrm flipH="1">
            <a:off x="655819" y="4546075"/>
            <a:ext cx="2085452" cy="699135"/>
          </a:xfrm>
          <a:prstGeom prst="rect">
            <a:avLst/>
          </a:prstGeom>
          <a:noFill/>
          <a:effectLst/>
        </p:spPr>
        <p:txBody>
          <a:bodyPr wrap="square" rtlCol="0">
            <a:spAutoFit/>
          </a:bodyPr>
          <a:lstStyle/>
          <a:p>
            <a:pPr algn="ctr">
              <a:lnSpc>
                <a:spcPct val="120000"/>
              </a:lnSpc>
              <a:defRPr/>
            </a:pPr>
            <a:r>
              <a:rPr lang="zh-CN" altLang="en-US" sz="1100" dirty="0">
                <a:solidFill>
                  <a:prstClr val="black">
                    <a:lumMod val="50000"/>
                    <a:lumOff val="50000"/>
                  </a:prstClr>
                </a:solidFill>
                <a:latin typeface="Arial" panose="020B0604020202020204"/>
                <a:ea typeface="微软雅黑" panose="020B0503020204020204" pitchFamily="34" charset="-122"/>
              </a:rPr>
              <a:t>需求开发、原型设计、监测和控制的基础数学模型的挖掘、基本需求的</a:t>
            </a:r>
            <a:r>
              <a:rPr lang="zh-CN" altLang="en-US" sz="1100" dirty="0">
                <a:solidFill>
                  <a:prstClr val="black">
                    <a:lumMod val="50000"/>
                    <a:lumOff val="50000"/>
                  </a:prstClr>
                </a:solidFill>
                <a:latin typeface="Arial" panose="020B0604020202020204"/>
                <a:ea typeface="微软雅黑" panose="020B0503020204020204" pitchFamily="34" charset="-122"/>
              </a:rPr>
              <a:t>开发</a:t>
            </a:r>
            <a:endParaRPr lang="zh-CN" altLang="en-US" sz="1100" dirty="0">
              <a:solidFill>
                <a:prstClr val="black">
                  <a:lumMod val="50000"/>
                  <a:lumOff val="50000"/>
                </a:prstClr>
              </a:solidFill>
              <a:latin typeface="Arial" panose="020B0604020202020204"/>
              <a:ea typeface="微软雅黑" panose="020B0503020204020204" pitchFamily="34" charset="-122"/>
            </a:endParaRPr>
          </a:p>
        </p:txBody>
      </p:sp>
      <p:sp>
        <p:nvSpPr>
          <p:cNvPr id="18" name="稻壳儿春秋广告/盗版必究        原创来源：http://chn.docer.com/works?userid=199329941#!/work_time"/>
          <p:cNvSpPr txBox="1"/>
          <p:nvPr/>
        </p:nvSpPr>
        <p:spPr>
          <a:xfrm flipH="1">
            <a:off x="5207700" y="1866566"/>
            <a:ext cx="1100484" cy="368300"/>
          </a:xfrm>
          <a:prstGeom prst="rect">
            <a:avLst/>
          </a:prstGeom>
          <a:noFill/>
          <a:effectLst/>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中期</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稻壳儿春秋广告/盗版必究        原创来源：http://chn.docer.com/works?userid=199329941#!/work_time"/>
          <p:cNvSpPr txBox="1"/>
          <p:nvPr/>
        </p:nvSpPr>
        <p:spPr>
          <a:xfrm flipH="1">
            <a:off x="4715216" y="2254491"/>
            <a:ext cx="2085452" cy="1104265"/>
          </a:xfrm>
          <a:prstGeom prst="rect">
            <a:avLst/>
          </a:prstGeom>
          <a:noFill/>
          <a:effectLst/>
        </p:spPr>
        <p:txBody>
          <a:bodyPr wrap="square" rtlCol="0">
            <a:spAutoFit/>
          </a:bodyPr>
          <a:lstStyle/>
          <a:p>
            <a:pPr algn="ctr">
              <a:lnSpc>
                <a:spcPct val="120000"/>
              </a:lnSpc>
              <a:defRPr/>
            </a:pPr>
            <a:r>
              <a:rPr lang="zh-CN" altLang="en-US" sz="1100" dirty="0">
                <a:solidFill>
                  <a:prstClr val="black">
                    <a:lumMod val="50000"/>
                    <a:lumOff val="50000"/>
                  </a:prstClr>
                </a:solidFill>
                <a:latin typeface="Arial" panose="020B0604020202020204"/>
                <a:ea typeface="微软雅黑" panose="020B0503020204020204" pitchFamily="34" charset="-122"/>
              </a:rPr>
              <a:t>借助团队的资源，在各大农业高校、各大实验室内推广实行，同时利用农业高校、各大实验室的资源，为商业化的实现提供平台</a:t>
            </a:r>
            <a:endParaRPr lang="zh-CN" altLang="en-US" sz="1100" dirty="0">
              <a:solidFill>
                <a:prstClr val="black">
                  <a:lumMod val="50000"/>
                  <a:lumOff val="50000"/>
                </a:prstClr>
              </a:solidFill>
              <a:latin typeface="Arial" panose="020B0604020202020204"/>
              <a:ea typeface="微软雅黑" panose="020B0503020204020204" pitchFamily="34" charset="-122"/>
            </a:endParaRPr>
          </a:p>
        </p:txBody>
      </p:sp>
      <p:sp>
        <p:nvSpPr>
          <p:cNvPr id="21" name="稻壳儿春秋广告/盗版必究        原创来源：http://chn.docer.com/works?userid=199329941#!/work_time"/>
          <p:cNvSpPr txBox="1"/>
          <p:nvPr/>
        </p:nvSpPr>
        <p:spPr>
          <a:xfrm flipH="1">
            <a:off x="8839107" y="4102270"/>
            <a:ext cx="1100484" cy="368300"/>
          </a:xfrm>
          <a:prstGeom prst="rect">
            <a:avLst/>
          </a:prstGeom>
          <a:noFill/>
          <a:effectLst/>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后期</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 name="稻壳儿春秋广告/盗版必究        原创来源：http://chn.docer.com/works?userid=199329941#!/work_time"/>
          <p:cNvSpPr txBox="1"/>
          <p:nvPr/>
        </p:nvSpPr>
        <p:spPr>
          <a:xfrm flipH="1">
            <a:off x="8347893" y="4529565"/>
            <a:ext cx="2085452" cy="294005"/>
          </a:xfrm>
          <a:prstGeom prst="rect">
            <a:avLst/>
          </a:prstGeom>
          <a:noFill/>
          <a:effectLst/>
        </p:spPr>
        <p:txBody>
          <a:bodyPr wrap="square" rtlCol="0">
            <a:spAutoFit/>
          </a:bodyPr>
          <a:lstStyle/>
          <a:p>
            <a:pPr algn="ctr">
              <a:lnSpc>
                <a:spcPct val="120000"/>
              </a:lnSpc>
              <a:defRPr/>
            </a:pPr>
            <a:r>
              <a:rPr lang="zh-CN" altLang="en-US" sz="1100" dirty="0">
                <a:solidFill>
                  <a:prstClr val="black">
                    <a:lumMod val="50000"/>
                    <a:lumOff val="50000"/>
                  </a:prstClr>
                </a:solidFill>
                <a:latin typeface="Arial" panose="020B0604020202020204"/>
                <a:ea typeface="微软雅黑" panose="020B0503020204020204" pitchFamily="34" charset="-122"/>
              </a:rPr>
              <a:t>商业化推广实行，迭代优化</a:t>
            </a:r>
            <a:endParaRPr lang="zh-CN" altLang="en-US" sz="1100" dirty="0">
              <a:solidFill>
                <a:prstClr val="black">
                  <a:lumMod val="50000"/>
                  <a:lumOff val="50000"/>
                </a:prstClr>
              </a:solidFill>
              <a:latin typeface="Arial" panose="020B0604020202020204"/>
              <a:ea typeface="微软雅黑" panose="020B0503020204020204" pitchFamily="34" charset="-122"/>
            </a:endParaRPr>
          </a:p>
        </p:txBody>
      </p:sp>
      <p:sp>
        <p:nvSpPr>
          <p:cNvPr id="26" name="稻壳儿春秋广告/盗版必究        原创来源：http://chn.docer.com/works?userid=199329941#!/work_time"/>
          <p:cNvSpPr/>
          <p:nvPr/>
        </p:nvSpPr>
        <p:spPr bwMode="auto">
          <a:xfrm>
            <a:off x="9975096" y="4224210"/>
            <a:ext cx="369970" cy="495412"/>
          </a:xfrm>
          <a:custGeom>
            <a:avLst/>
            <a:gdLst>
              <a:gd name="connsiteX0" fmla="*/ 128613 w 257227"/>
              <a:gd name="connsiteY0" fmla="*/ 205781 h 344444"/>
              <a:gd name="connsiteX1" fmla="*/ 149862 w 257227"/>
              <a:gd name="connsiteY1" fmla="*/ 227406 h 344444"/>
              <a:gd name="connsiteX2" fmla="*/ 142785 w 257227"/>
              <a:gd name="connsiteY2" fmla="*/ 256407 h 344444"/>
              <a:gd name="connsiteX3" fmla="*/ 128613 w 257227"/>
              <a:gd name="connsiteY3" fmla="*/ 270647 h 344444"/>
              <a:gd name="connsiteX4" fmla="*/ 114449 w 257227"/>
              <a:gd name="connsiteY4" fmla="*/ 256296 h 344444"/>
              <a:gd name="connsiteX5" fmla="*/ 107364 w 257227"/>
              <a:gd name="connsiteY5" fmla="*/ 227406 h 344444"/>
              <a:gd name="connsiteX6" fmla="*/ 128613 w 257227"/>
              <a:gd name="connsiteY6" fmla="*/ 205781 h 344444"/>
              <a:gd name="connsiteX7" fmla="*/ 32141 w 257227"/>
              <a:gd name="connsiteY7" fmla="*/ 161450 h 344444"/>
              <a:gd name="connsiteX8" fmla="*/ 21435 w 257227"/>
              <a:gd name="connsiteY8" fmla="*/ 172230 h 344444"/>
              <a:gd name="connsiteX9" fmla="*/ 21435 w 257227"/>
              <a:gd name="connsiteY9" fmla="*/ 204523 h 344444"/>
              <a:gd name="connsiteX10" fmla="*/ 21435 w 257227"/>
              <a:gd name="connsiteY10" fmla="*/ 215288 h 344444"/>
              <a:gd name="connsiteX11" fmla="*/ 21435 w 257227"/>
              <a:gd name="connsiteY11" fmla="*/ 236816 h 344444"/>
              <a:gd name="connsiteX12" fmla="*/ 21435 w 257227"/>
              <a:gd name="connsiteY12" fmla="*/ 247581 h 344444"/>
              <a:gd name="connsiteX13" fmla="*/ 96448 w 257227"/>
              <a:gd name="connsiteY13" fmla="*/ 322915 h 344444"/>
              <a:gd name="connsiteX14" fmla="*/ 160755 w 257227"/>
              <a:gd name="connsiteY14" fmla="*/ 322915 h 344444"/>
              <a:gd name="connsiteX15" fmla="*/ 235792 w 257227"/>
              <a:gd name="connsiteY15" fmla="*/ 247581 h 344444"/>
              <a:gd name="connsiteX16" fmla="*/ 235792 w 257227"/>
              <a:gd name="connsiteY16" fmla="*/ 236816 h 344444"/>
              <a:gd name="connsiteX17" fmla="*/ 235792 w 257227"/>
              <a:gd name="connsiteY17" fmla="*/ 215288 h 344444"/>
              <a:gd name="connsiteX18" fmla="*/ 235792 w 257227"/>
              <a:gd name="connsiteY18" fmla="*/ 204523 h 344444"/>
              <a:gd name="connsiteX19" fmla="*/ 235792 w 257227"/>
              <a:gd name="connsiteY19" fmla="*/ 172230 h 344444"/>
              <a:gd name="connsiteX20" fmla="*/ 225062 w 257227"/>
              <a:gd name="connsiteY20" fmla="*/ 161450 h 344444"/>
              <a:gd name="connsiteX21" fmla="*/ 203638 w 257227"/>
              <a:gd name="connsiteY21" fmla="*/ 161450 h 344444"/>
              <a:gd name="connsiteX22" fmla="*/ 53577 w 257227"/>
              <a:gd name="connsiteY22" fmla="*/ 161450 h 344444"/>
              <a:gd name="connsiteX23" fmla="*/ 128614 w 257227"/>
              <a:gd name="connsiteY23" fmla="*/ 53822 h 344444"/>
              <a:gd name="connsiteX24" fmla="*/ 85742 w 257227"/>
              <a:gd name="connsiteY24" fmla="*/ 96879 h 344444"/>
              <a:gd name="connsiteX25" fmla="*/ 85742 w 257227"/>
              <a:gd name="connsiteY25" fmla="*/ 96895 h 344444"/>
              <a:gd name="connsiteX26" fmla="*/ 85742 w 257227"/>
              <a:gd name="connsiteY26" fmla="*/ 139921 h 344444"/>
              <a:gd name="connsiteX27" fmla="*/ 171485 w 257227"/>
              <a:gd name="connsiteY27" fmla="*/ 139921 h 344444"/>
              <a:gd name="connsiteX28" fmla="*/ 171485 w 257227"/>
              <a:gd name="connsiteY28" fmla="*/ 96895 h 344444"/>
              <a:gd name="connsiteX29" fmla="*/ 171485 w 257227"/>
              <a:gd name="connsiteY29" fmla="*/ 96879 h 344444"/>
              <a:gd name="connsiteX30" fmla="*/ 128614 w 257227"/>
              <a:gd name="connsiteY30" fmla="*/ 53822 h 344444"/>
              <a:gd name="connsiteX31" fmla="*/ 128614 w 257227"/>
              <a:gd name="connsiteY31" fmla="*/ 21529 h 344444"/>
              <a:gd name="connsiteX32" fmla="*/ 53577 w 257227"/>
              <a:gd name="connsiteY32" fmla="*/ 96879 h 344444"/>
              <a:gd name="connsiteX33" fmla="*/ 53577 w 257227"/>
              <a:gd name="connsiteY33" fmla="*/ 139921 h 344444"/>
              <a:gd name="connsiteX34" fmla="*/ 75012 w 257227"/>
              <a:gd name="connsiteY34" fmla="*/ 139921 h 344444"/>
              <a:gd name="connsiteX35" fmla="*/ 75012 w 257227"/>
              <a:gd name="connsiteY35" fmla="*/ 96895 h 344444"/>
              <a:gd name="connsiteX36" fmla="*/ 128614 w 257227"/>
              <a:gd name="connsiteY36" fmla="*/ 43073 h 344444"/>
              <a:gd name="connsiteX37" fmla="*/ 182191 w 257227"/>
              <a:gd name="connsiteY37" fmla="*/ 96895 h 344444"/>
              <a:gd name="connsiteX38" fmla="*/ 182191 w 257227"/>
              <a:gd name="connsiteY38" fmla="*/ 139921 h 344444"/>
              <a:gd name="connsiteX39" fmla="*/ 203638 w 257227"/>
              <a:gd name="connsiteY39" fmla="*/ 139921 h 344444"/>
              <a:gd name="connsiteX40" fmla="*/ 203638 w 257227"/>
              <a:gd name="connsiteY40" fmla="*/ 96879 h 344444"/>
              <a:gd name="connsiteX41" fmla="*/ 128614 w 257227"/>
              <a:gd name="connsiteY41" fmla="*/ 21529 h 344444"/>
              <a:gd name="connsiteX42" fmla="*/ 128614 w 257227"/>
              <a:gd name="connsiteY42" fmla="*/ 0 h 344444"/>
              <a:gd name="connsiteX43" fmla="*/ 225062 w 257227"/>
              <a:gd name="connsiteY43" fmla="*/ 96879 h 344444"/>
              <a:gd name="connsiteX44" fmla="*/ 225062 w 257227"/>
              <a:gd name="connsiteY44" fmla="*/ 139921 h 344444"/>
              <a:gd name="connsiteX45" fmla="*/ 257227 w 257227"/>
              <a:gd name="connsiteY45" fmla="*/ 172230 h 344444"/>
              <a:gd name="connsiteX46" fmla="*/ 257227 w 257227"/>
              <a:gd name="connsiteY46" fmla="*/ 204523 h 344444"/>
              <a:gd name="connsiteX47" fmla="*/ 257227 w 257227"/>
              <a:gd name="connsiteY47" fmla="*/ 215288 h 344444"/>
              <a:gd name="connsiteX48" fmla="*/ 257227 w 257227"/>
              <a:gd name="connsiteY48" fmla="*/ 236816 h 344444"/>
              <a:gd name="connsiteX49" fmla="*/ 257227 w 257227"/>
              <a:gd name="connsiteY49" fmla="*/ 247581 h 344444"/>
              <a:gd name="connsiteX50" fmla="*/ 160755 w 257227"/>
              <a:gd name="connsiteY50" fmla="*/ 344444 h 344444"/>
              <a:gd name="connsiteX51" fmla="*/ 96448 w 257227"/>
              <a:gd name="connsiteY51" fmla="*/ 344444 h 344444"/>
              <a:gd name="connsiteX52" fmla="*/ 0 w 257227"/>
              <a:gd name="connsiteY52" fmla="*/ 247581 h 344444"/>
              <a:gd name="connsiteX53" fmla="*/ 0 w 257227"/>
              <a:gd name="connsiteY53" fmla="*/ 236816 h 344444"/>
              <a:gd name="connsiteX54" fmla="*/ 0 w 257227"/>
              <a:gd name="connsiteY54" fmla="*/ 215288 h 344444"/>
              <a:gd name="connsiteX55" fmla="*/ 0 w 257227"/>
              <a:gd name="connsiteY55" fmla="*/ 204523 h 344444"/>
              <a:gd name="connsiteX56" fmla="*/ 0 w 257227"/>
              <a:gd name="connsiteY56" fmla="*/ 172230 h 344444"/>
              <a:gd name="connsiteX57" fmla="*/ 32141 w 257227"/>
              <a:gd name="connsiteY57" fmla="*/ 139921 h 344444"/>
              <a:gd name="connsiteX58" fmla="*/ 32141 w 257227"/>
              <a:gd name="connsiteY58" fmla="*/ 96879 h 344444"/>
              <a:gd name="connsiteX59" fmla="*/ 128614 w 257227"/>
              <a:gd name="connsiteY59" fmla="*/ 0 h 34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257227" h="344444">
                <a:moveTo>
                  <a:pt x="128613" y="205781"/>
                </a:moveTo>
                <a:cubicBezTo>
                  <a:pt x="140342" y="205781"/>
                  <a:pt x="149862" y="215469"/>
                  <a:pt x="149862" y="227406"/>
                </a:cubicBezTo>
                <a:cubicBezTo>
                  <a:pt x="149862" y="234001"/>
                  <a:pt x="146376" y="246524"/>
                  <a:pt x="142785" y="256407"/>
                </a:cubicBezTo>
                <a:cubicBezTo>
                  <a:pt x="139885" y="264383"/>
                  <a:pt x="136908" y="270647"/>
                  <a:pt x="128613" y="270647"/>
                </a:cubicBezTo>
                <a:cubicBezTo>
                  <a:pt x="120971" y="270647"/>
                  <a:pt x="117339" y="264320"/>
                  <a:pt x="114449" y="256296"/>
                </a:cubicBezTo>
                <a:cubicBezTo>
                  <a:pt x="110902" y="246433"/>
                  <a:pt x="107364" y="233980"/>
                  <a:pt x="107364" y="227406"/>
                </a:cubicBezTo>
                <a:cubicBezTo>
                  <a:pt x="107364" y="215469"/>
                  <a:pt x="116883" y="205781"/>
                  <a:pt x="128613" y="205781"/>
                </a:cubicBezTo>
                <a:close/>
                <a:moveTo>
                  <a:pt x="32141" y="161450"/>
                </a:moveTo>
                <a:cubicBezTo>
                  <a:pt x="26235" y="161450"/>
                  <a:pt x="21435" y="166282"/>
                  <a:pt x="21435" y="172230"/>
                </a:cubicBezTo>
                <a:lnTo>
                  <a:pt x="21435" y="204523"/>
                </a:lnTo>
                <a:lnTo>
                  <a:pt x="21435" y="215288"/>
                </a:lnTo>
                <a:lnTo>
                  <a:pt x="21435" y="236816"/>
                </a:lnTo>
                <a:lnTo>
                  <a:pt x="21435" y="247581"/>
                </a:lnTo>
                <a:cubicBezTo>
                  <a:pt x="21435" y="289107"/>
                  <a:pt x="55101" y="322915"/>
                  <a:pt x="96448" y="322915"/>
                </a:cubicBezTo>
                <a:lnTo>
                  <a:pt x="160755" y="322915"/>
                </a:lnTo>
                <a:cubicBezTo>
                  <a:pt x="202114" y="322915"/>
                  <a:pt x="235792" y="289107"/>
                  <a:pt x="235792" y="247581"/>
                </a:cubicBezTo>
                <a:lnTo>
                  <a:pt x="235792" y="236816"/>
                </a:lnTo>
                <a:lnTo>
                  <a:pt x="235792" y="215288"/>
                </a:lnTo>
                <a:lnTo>
                  <a:pt x="235792" y="204523"/>
                </a:lnTo>
                <a:cubicBezTo>
                  <a:pt x="235792" y="204523"/>
                  <a:pt x="235792" y="172230"/>
                  <a:pt x="235792" y="172230"/>
                </a:cubicBezTo>
                <a:cubicBezTo>
                  <a:pt x="235792" y="166282"/>
                  <a:pt x="230981" y="161450"/>
                  <a:pt x="225062" y="161450"/>
                </a:cubicBezTo>
                <a:lnTo>
                  <a:pt x="203638" y="161450"/>
                </a:lnTo>
                <a:lnTo>
                  <a:pt x="53577" y="161450"/>
                </a:lnTo>
                <a:close/>
                <a:moveTo>
                  <a:pt x="128614" y="53822"/>
                </a:moveTo>
                <a:cubicBezTo>
                  <a:pt x="104927" y="53822"/>
                  <a:pt x="85742" y="73086"/>
                  <a:pt x="85742" y="96879"/>
                </a:cubicBezTo>
                <a:lnTo>
                  <a:pt x="85742" y="96895"/>
                </a:lnTo>
                <a:lnTo>
                  <a:pt x="85742" y="139921"/>
                </a:lnTo>
                <a:lnTo>
                  <a:pt x="171485" y="139921"/>
                </a:lnTo>
                <a:lnTo>
                  <a:pt x="171485" y="96895"/>
                </a:lnTo>
                <a:lnTo>
                  <a:pt x="171485" y="96879"/>
                </a:lnTo>
                <a:cubicBezTo>
                  <a:pt x="171485" y="73086"/>
                  <a:pt x="152288" y="53822"/>
                  <a:pt x="128614" y="53822"/>
                </a:cubicBezTo>
                <a:close/>
                <a:moveTo>
                  <a:pt x="128614" y="21529"/>
                </a:moveTo>
                <a:cubicBezTo>
                  <a:pt x="87171" y="21529"/>
                  <a:pt x="53577" y="55257"/>
                  <a:pt x="53577" y="96879"/>
                </a:cubicBezTo>
                <a:cubicBezTo>
                  <a:pt x="53577" y="96879"/>
                  <a:pt x="53577" y="139921"/>
                  <a:pt x="53577" y="139921"/>
                </a:cubicBezTo>
                <a:lnTo>
                  <a:pt x="75012" y="139921"/>
                </a:lnTo>
                <a:lnTo>
                  <a:pt x="75012" y="96895"/>
                </a:lnTo>
                <a:cubicBezTo>
                  <a:pt x="75012" y="67170"/>
                  <a:pt x="99008" y="43073"/>
                  <a:pt x="128614" y="43073"/>
                </a:cubicBezTo>
                <a:cubicBezTo>
                  <a:pt x="158207" y="43073"/>
                  <a:pt x="182191" y="67170"/>
                  <a:pt x="182191" y="96895"/>
                </a:cubicBezTo>
                <a:lnTo>
                  <a:pt x="182191" y="139921"/>
                </a:lnTo>
                <a:lnTo>
                  <a:pt x="203638" y="139921"/>
                </a:lnTo>
                <a:lnTo>
                  <a:pt x="203638" y="96879"/>
                </a:lnTo>
                <a:cubicBezTo>
                  <a:pt x="203638" y="55257"/>
                  <a:pt x="170044" y="21529"/>
                  <a:pt x="128614" y="21529"/>
                </a:cubicBezTo>
                <a:close/>
                <a:moveTo>
                  <a:pt x="128614" y="0"/>
                </a:moveTo>
                <a:cubicBezTo>
                  <a:pt x="181893" y="0"/>
                  <a:pt x="225062" y="43360"/>
                  <a:pt x="225062" y="96879"/>
                </a:cubicBezTo>
                <a:lnTo>
                  <a:pt x="225062" y="139921"/>
                </a:lnTo>
                <a:cubicBezTo>
                  <a:pt x="242830" y="139921"/>
                  <a:pt x="257227" y="154385"/>
                  <a:pt x="257227" y="172230"/>
                </a:cubicBezTo>
                <a:lnTo>
                  <a:pt x="257227" y="204523"/>
                </a:lnTo>
                <a:lnTo>
                  <a:pt x="257227" y="215288"/>
                </a:lnTo>
                <a:lnTo>
                  <a:pt x="257227" y="236816"/>
                </a:lnTo>
                <a:lnTo>
                  <a:pt x="257227" y="247581"/>
                </a:lnTo>
                <a:cubicBezTo>
                  <a:pt x="257227" y="301084"/>
                  <a:pt x="214046" y="344444"/>
                  <a:pt x="160755" y="344444"/>
                </a:cubicBezTo>
                <a:lnTo>
                  <a:pt x="96448" y="344444"/>
                </a:lnTo>
                <a:cubicBezTo>
                  <a:pt x="43169" y="344444"/>
                  <a:pt x="0" y="301084"/>
                  <a:pt x="0" y="247581"/>
                </a:cubicBezTo>
                <a:lnTo>
                  <a:pt x="0" y="236816"/>
                </a:lnTo>
                <a:lnTo>
                  <a:pt x="0" y="215288"/>
                </a:lnTo>
                <a:lnTo>
                  <a:pt x="0" y="204523"/>
                </a:lnTo>
                <a:lnTo>
                  <a:pt x="0" y="172230"/>
                </a:lnTo>
                <a:cubicBezTo>
                  <a:pt x="0" y="154385"/>
                  <a:pt x="14385" y="139921"/>
                  <a:pt x="32141" y="139921"/>
                </a:cubicBezTo>
                <a:lnTo>
                  <a:pt x="32141" y="96879"/>
                </a:lnTo>
                <a:cubicBezTo>
                  <a:pt x="32141" y="43360"/>
                  <a:pt x="75322" y="0"/>
                  <a:pt x="128614" y="0"/>
                </a:cubicBezTo>
                <a:close/>
              </a:path>
            </a:pathLst>
          </a:custGeom>
          <a:solidFill>
            <a:schemeClr val="bg1"/>
          </a:solidFill>
          <a:ln>
            <a:noFill/>
          </a:ln>
          <a:effectLst/>
        </p:spPr>
        <p:txBody>
          <a:bodyPr wrap="square" lIns="50800" tIns="50800" rIns="50800" bIns="50800" anchor="ctr">
            <a:noAutofit/>
          </a:bodyPr>
          <a:lstStyle/>
          <a:p>
            <a:pPr defTabSz="608965">
              <a:defRPr/>
            </a:pPr>
            <a:endParaRPr lang="en-US" sz="4000">
              <a:solidFill>
                <a:schemeClr val="tx1">
                  <a:lumMod val="75000"/>
                  <a:lumOff val="25000"/>
                </a:schemeClr>
              </a:solidFill>
              <a:effectLst>
                <a:outerShdw blurRad="38100" dist="38100" dir="2700000" algn="tl">
                  <a:srgbClr val="000000"/>
                </a:outerShdw>
              </a:effectLst>
              <a:latin typeface="微软雅黑" panose="020B0503020204020204" pitchFamily="34" charset="-122"/>
              <a:ea typeface="微软雅黑" panose="020B0503020204020204" pitchFamily="34" charset="-122"/>
            </a:endParaRPr>
          </a:p>
        </p:txBody>
      </p:sp>
      <p:sp>
        <p:nvSpPr>
          <p:cNvPr id="27" name="稻壳儿春秋广告/盗版必究        原创来源：http://chn.docer.com/works?userid=199329941#!/work_time"/>
          <p:cNvSpPr/>
          <p:nvPr/>
        </p:nvSpPr>
        <p:spPr bwMode="auto">
          <a:xfrm>
            <a:off x="4381829" y="4284914"/>
            <a:ext cx="495436" cy="37318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p:spPr>
        <p:txBody>
          <a:bodyPr lIns="50800" tIns="50800" rIns="50800" bIns="50800" anchor="ctr"/>
          <a:lstStyle/>
          <a:p>
            <a:pPr defTabSz="608965">
              <a:defRPr/>
            </a:pPr>
            <a:endParaRPr lang="en-US" sz="4000">
              <a:solidFill>
                <a:schemeClr val="tx1">
                  <a:lumMod val="75000"/>
                  <a:lumOff val="25000"/>
                </a:schemeClr>
              </a:solidFill>
              <a:effectLst>
                <a:outerShdw blurRad="38100" dist="38100" dir="2700000" algn="tl">
                  <a:srgbClr val="000000"/>
                </a:outerShdw>
              </a:effectLst>
              <a:latin typeface="微软雅黑" panose="020B0503020204020204" pitchFamily="34" charset="-122"/>
              <a:ea typeface="微软雅黑" panose="020B0503020204020204" pitchFamily="34" charset="-122"/>
            </a:endParaRPr>
          </a:p>
        </p:txBody>
      </p:sp>
      <p:sp>
        <p:nvSpPr>
          <p:cNvPr id="29" name="稻壳儿春秋广告/盗版必究        原创来源：http://chn.docer.com/works?userid=199329941#!/work_time"/>
          <p:cNvSpPr/>
          <p:nvPr/>
        </p:nvSpPr>
        <p:spPr bwMode="auto">
          <a:xfrm>
            <a:off x="1482204" y="2558474"/>
            <a:ext cx="432682" cy="495412"/>
          </a:xfrm>
          <a:custGeom>
            <a:avLst/>
            <a:gdLst>
              <a:gd name="connsiteX0" fmla="*/ 203263 w 300829"/>
              <a:gd name="connsiteY0" fmla="*/ 149416 h 344444"/>
              <a:gd name="connsiteX1" fmla="*/ 203263 w 300829"/>
              <a:gd name="connsiteY1" fmla="*/ 288989 h 344444"/>
              <a:gd name="connsiteX2" fmla="*/ 225071 w 300829"/>
              <a:gd name="connsiteY2" fmla="*/ 288989 h 344444"/>
              <a:gd name="connsiteX3" fmla="*/ 225071 w 300829"/>
              <a:gd name="connsiteY3" fmla="*/ 149416 h 344444"/>
              <a:gd name="connsiteX4" fmla="*/ 139515 w 300829"/>
              <a:gd name="connsiteY4" fmla="*/ 149416 h 344444"/>
              <a:gd name="connsiteX5" fmla="*/ 139515 w 300829"/>
              <a:gd name="connsiteY5" fmla="*/ 288989 h 344444"/>
              <a:gd name="connsiteX6" fmla="*/ 161324 w 300829"/>
              <a:gd name="connsiteY6" fmla="*/ 288989 h 344444"/>
              <a:gd name="connsiteX7" fmla="*/ 161324 w 300829"/>
              <a:gd name="connsiteY7" fmla="*/ 149416 h 344444"/>
              <a:gd name="connsiteX8" fmla="*/ 74649 w 300829"/>
              <a:gd name="connsiteY8" fmla="*/ 149416 h 344444"/>
              <a:gd name="connsiteX9" fmla="*/ 74649 w 300829"/>
              <a:gd name="connsiteY9" fmla="*/ 288989 h 344444"/>
              <a:gd name="connsiteX10" fmla="*/ 96458 w 300829"/>
              <a:gd name="connsiteY10" fmla="*/ 288989 h 344444"/>
              <a:gd name="connsiteX11" fmla="*/ 96458 w 300829"/>
              <a:gd name="connsiteY11" fmla="*/ 149416 h 344444"/>
              <a:gd name="connsiteX12" fmla="*/ 203263 w 300829"/>
              <a:gd name="connsiteY12" fmla="*/ 138679 h 344444"/>
              <a:gd name="connsiteX13" fmla="*/ 225071 w 300829"/>
              <a:gd name="connsiteY13" fmla="*/ 138679 h 344444"/>
              <a:gd name="connsiteX14" fmla="*/ 235977 w 300829"/>
              <a:gd name="connsiteY14" fmla="*/ 149416 h 344444"/>
              <a:gd name="connsiteX15" fmla="*/ 235977 w 300829"/>
              <a:gd name="connsiteY15" fmla="*/ 288989 h 344444"/>
              <a:gd name="connsiteX16" fmla="*/ 225071 w 300829"/>
              <a:gd name="connsiteY16" fmla="*/ 299725 h 344444"/>
              <a:gd name="connsiteX17" fmla="*/ 203263 w 300829"/>
              <a:gd name="connsiteY17" fmla="*/ 299725 h 344444"/>
              <a:gd name="connsiteX18" fmla="*/ 192361 w 300829"/>
              <a:gd name="connsiteY18" fmla="*/ 288989 h 344444"/>
              <a:gd name="connsiteX19" fmla="*/ 192361 w 300829"/>
              <a:gd name="connsiteY19" fmla="*/ 149416 h 344444"/>
              <a:gd name="connsiteX20" fmla="*/ 203263 w 300829"/>
              <a:gd name="connsiteY20" fmla="*/ 138679 h 344444"/>
              <a:gd name="connsiteX21" fmla="*/ 139515 w 300829"/>
              <a:gd name="connsiteY21" fmla="*/ 138679 h 344444"/>
              <a:gd name="connsiteX22" fmla="*/ 161324 w 300829"/>
              <a:gd name="connsiteY22" fmla="*/ 138679 h 344444"/>
              <a:gd name="connsiteX23" fmla="*/ 172230 w 300829"/>
              <a:gd name="connsiteY23" fmla="*/ 149416 h 344444"/>
              <a:gd name="connsiteX24" fmla="*/ 172230 w 300829"/>
              <a:gd name="connsiteY24" fmla="*/ 288989 h 344444"/>
              <a:gd name="connsiteX25" fmla="*/ 161324 w 300829"/>
              <a:gd name="connsiteY25" fmla="*/ 299725 h 344444"/>
              <a:gd name="connsiteX26" fmla="*/ 139515 w 300829"/>
              <a:gd name="connsiteY26" fmla="*/ 299725 h 344444"/>
              <a:gd name="connsiteX27" fmla="*/ 128613 w 300829"/>
              <a:gd name="connsiteY27" fmla="*/ 288989 h 344444"/>
              <a:gd name="connsiteX28" fmla="*/ 128613 w 300829"/>
              <a:gd name="connsiteY28" fmla="*/ 149416 h 344444"/>
              <a:gd name="connsiteX29" fmla="*/ 139515 w 300829"/>
              <a:gd name="connsiteY29" fmla="*/ 138679 h 344444"/>
              <a:gd name="connsiteX30" fmla="*/ 74649 w 300829"/>
              <a:gd name="connsiteY30" fmla="*/ 138679 h 344444"/>
              <a:gd name="connsiteX31" fmla="*/ 96458 w 300829"/>
              <a:gd name="connsiteY31" fmla="*/ 138679 h 344444"/>
              <a:gd name="connsiteX32" fmla="*/ 107364 w 300829"/>
              <a:gd name="connsiteY32" fmla="*/ 149416 h 344444"/>
              <a:gd name="connsiteX33" fmla="*/ 107364 w 300829"/>
              <a:gd name="connsiteY33" fmla="*/ 288989 h 344444"/>
              <a:gd name="connsiteX34" fmla="*/ 96458 w 300829"/>
              <a:gd name="connsiteY34" fmla="*/ 299725 h 344444"/>
              <a:gd name="connsiteX35" fmla="*/ 74649 w 300829"/>
              <a:gd name="connsiteY35" fmla="*/ 299725 h 344444"/>
              <a:gd name="connsiteX36" fmla="*/ 63747 w 300829"/>
              <a:gd name="connsiteY36" fmla="*/ 288989 h 344444"/>
              <a:gd name="connsiteX37" fmla="*/ 63747 w 300829"/>
              <a:gd name="connsiteY37" fmla="*/ 149416 h 344444"/>
              <a:gd name="connsiteX38" fmla="*/ 74649 w 300829"/>
              <a:gd name="connsiteY38" fmla="*/ 138679 h 344444"/>
              <a:gd name="connsiteX39" fmla="*/ 42967 w 300829"/>
              <a:gd name="connsiteY39" fmla="*/ 118408 h 344444"/>
              <a:gd name="connsiteX40" fmla="*/ 42967 w 300829"/>
              <a:gd name="connsiteY40" fmla="*/ 301403 h 344444"/>
              <a:gd name="connsiteX41" fmla="*/ 64458 w 300829"/>
              <a:gd name="connsiteY41" fmla="*/ 322915 h 344444"/>
              <a:gd name="connsiteX42" fmla="*/ 236371 w 300829"/>
              <a:gd name="connsiteY42" fmla="*/ 322915 h 344444"/>
              <a:gd name="connsiteX43" fmla="*/ 257862 w 300829"/>
              <a:gd name="connsiteY43" fmla="*/ 301403 h 344444"/>
              <a:gd name="connsiteX44" fmla="*/ 257862 w 300829"/>
              <a:gd name="connsiteY44" fmla="*/ 118408 h 344444"/>
              <a:gd name="connsiteX45" fmla="*/ 32229 w 300829"/>
              <a:gd name="connsiteY45" fmla="*/ 64586 h 344444"/>
              <a:gd name="connsiteX46" fmla="*/ 21477 w 300829"/>
              <a:gd name="connsiteY46" fmla="*/ 75350 h 344444"/>
              <a:gd name="connsiteX47" fmla="*/ 21477 w 300829"/>
              <a:gd name="connsiteY47" fmla="*/ 86115 h 344444"/>
              <a:gd name="connsiteX48" fmla="*/ 21477 w 300829"/>
              <a:gd name="connsiteY48" fmla="*/ 96879 h 344444"/>
              <a:gd name="connsiteX49" fmla="*/ 279352 w 300829"/>
              <a:gd name="connsiteY49" fmla="*/ 96879 h 344444"/>
              <a:gd name="connsiteX50" fmla="*/ 279352 w 300829"/>
              <a:gd name="connsiteY50" fmla="*/ 86115 h 344444"/>
              <a:gd name="connsiteX51" fmla="*/ 279352 w 300829"/>
              <a:gd name="connsiteY51" fmla="*/ 75350 h 344444"/>
              <a:gd name="connsiteX52" fmla="*/ 268600 w 300829"/>
              <a:gd name="connsiteY52" fmla="*/ 64586 h 344444"/>
              <a:gd name="connsiteX53" fmla="*/ 96687 w 300829"/>
              <a:gd name="connsiteY53" fmla="*/ 21529 h 344444"/>
              <a:gd name="connsiteX54" fmla="*/ 85949 w 300829"/>
              <a:gd name="connsiteY54" fmla="*/ 32293 h 344444"/>
              <a:gd name="connsiteX55" fmla="*/ 85949 w 300829"/>
              <a:gd name="connsiteY55" fmla="*/ 43057 h 344444"/>
              <a:gd name="connsiteX56" fmla="*/ 214880 w 300829"/>
              <a:gd name="connsiteY56" fmla="*/ 43057 h 344444"/>
              <a:gd name="connsiteX57" fmla="*/ 214880 w 300829"/>
              <a:gd name="connsiteY57" fmla="*/ 32293 h 344444"/>
              <a:gd name="connsiteX58" fmla="*/ 204142 w 300829"/>
              <a:gd name="connsiteY58" fmla="*/ 21529 h 344444"/>
              <a:gd name="connsiteX59" fmla="*/ 96687 w 300829"/>
              <a:gd name="connsiteY59" fmla="*/ 0 h 344444"/>
              <a:gd name="connsiteX60" fmla="*/ 204142 w 300829"/>
              <a:gd name="connsiteY60" fmla="*/ 0 h 344444"/>
              <a:gd name="connsiteX61" fmla="*/ 236371 w 300829"/>
              <a:gd name="connsiteY61" fmla="*/ 32293 h 344444"/>
              <a:gd name="connsiteX62" fmla="*/ 236371 w 300829"/>
              <a:gd name="connsiteY62" fmla="*/ 43057 h 344444"/>
              <a:gd name="connsiteX63" fmla="*/ 268600 w 300829"/>
              <a:gd name="connsiteY63" fmla="*/ 43057 h 344444"/>
              <a:gd name="connsiteX64" fmla="*/ 300634 w 300829"/>
              <a:gd name="connsiteY64" fmla="*/ 73373 h 344444"/>
              <a:gd name="connsiteX65" fmla="*/ 300829 w 300829"/>
              <a:gd name="connsiteY65" fmla="*/ 73373 h 344444"/>
              <a:gd name="connsiteX66" fmla="*/ 300829 w 300829"/>
              <a:gd name="connsiteY66" fmla="*/ 86115 h 344444"/>
              <a:gd name="connsiteX67" fmla="*/ 300829 w 300829"/>
              <a:gd name="connsiteY67" fmla="*/ 96879 h 344444"/>
              <a:gd name="connsiteX68" fmla="*/ 279352 w 300829"/>
              <a:gd name="connsiteY68" fmla="*/ 118408 h 344444"/>
              <a:gd name="connsiteX69" fmla="*/ 279352 w 300829"/>
              <a:gd name="connsiteY69" fmla="*/ 301403 h 344444"/>
              <a:gd name="connsiteX70" fmla="*/ 236371 w 300829"/>
              <a:gd name="connsiteY70" fmla="*/ 344444 h 344444"/>
              <a:gd name="connsiteX71" fmla="*/ 64458 w 300829"/>
              <a:gd name="connsiteY71" fmla="*/ 344444 h 344444"/>
              <a:gd name="connsiteX72" fmla="*/ 21477 w 300829"/>
              <a:gd name="connsiteY72" fmla="*/ 301403 h 344444"/>
              <a:gd name="connsiteX73" fmla="*/ 21477 w 300829"/>
              <a:gd name="connsiteY73" fmla="*/ 118408 h 344444"/>
              <a:gd name="connsiteX74" fmla="*/ 0 w 300829"/>
              <a:gd name="connsiteY74" fmla="*/ 96879 h 344444"/>
              <a:gd name="connsiteX75" fmla="*/ 0 w 300829"/>
              <a:gd name="connsiteY75" fmla="*/ 86115 h 344444"/>
              <a:gd name="connsiteX76" fmla="*/ 0 w 300829"/>
              <a:gd name="connsiteY76" fmla="*/ 73373 h 344444"/>
              <a:gd name="connsiteX77" fmla="*/ 195 w 300829"/>
              <a:gd name="connsiteY77" fmla="*/ 73373 h 344444"/>
              <a:gd name="connsiteX78" fmla="*/ 32229 w 300829"/>
              <a:gd name="connsiteY78" fmla="*/ 43057 h 344444"/>
              <a:gd name="connsiteX79" fmla="*/ 64458 w 300829"/>
              <a:gd name="connsiteY79" fmla="*/ 43057 h 344444"/>
              <a:gd name="connsiteX80" fmla="*/ 64458 w 300829"/>
              <a:gd name="connsiteY80" fmla="*/ 32293 h 344444"/>
              <a:gd name="connsiteX81" fmla="*/ 96687 w 300829"/>
              <a:gd name="connsiteY81" fmla="*/ 0 h 34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00829" h="344444">
                <a:moveTo>
                  <a:pt x="203263" y="149416"/>
                </a:moveTo>
                <a:cubicBezTo>
                  <a:pt x="203263" y="149416"/>
                  <a:pt x="203263" y="288989"/>
                  <a:pt x="203263" y="288989"/>
                </a:cubicBezTo>
                <a:lnTo>
                  <a:pt x="225071" y="288989"/>
                </a:lnTo>
                <a:lnTo>
                  <a:pt x="225071" y="149416"/>
                </a:lnTo>
                <a:close/>
                <a:moveTo>
                  <a:pt x="139515" y="149416"/>
                </a:moveTo>
                <a:cubicBezTo>
                  <a:pt x="139515" y="149416"/>
                  <a:pt x="139515" y="288989"/>
                  <a:pt x="139515" y="288989"/>
                </a:cubicBezTo>
                <a:lnTo>
                  <a:pt x="161324" y="288989"/>
                </a:lnTo>
                <a:lnTo>
                  <a:pt x="161324" y="149416"/>
                </a:lnTo>
                <a:close/>
                <a:moveTo>
                  <a:pt x="74649" y="149416"/>
                </a:moveTo>
                <a:cubicBezTo>
                  <a:pt x="74649" y="149416"/>
                  <a:pt x="74649" y="288989"/>
                  <a:pt x="74649" y="288989"/>
                </a:cubicBezTo>
                <a:lnTo>
                  <a:pt x="96458" y="288989"/>
                </a:lnTo>
                <a:lnTo>
                  <a:pt x="96458" y="149416"/>
                </a:lnTo>
                <a:close/>
                <a:moveTo>
                  <a:pt x="203263" y="138679"/>
                </a:moveTo>
                <a:lnTo>
                  <a:pt x="225071" y="138679"/>
                </a:lnTo>
                <a:cubicBezTo>
                  <a:pt x="231105" y="138679"/>
                  <a:pt x="235977" y="143481"/>
                  <a:pt x="235977" y="149416"/>
                </a:cubicBezTo>
                <a:lnTo>
                  <a:pt x="235977" y="288989"/>
                </a:lnTo>
                <a:cubicBezTo>
                  <a:pt x="235977" y="294924"/>
                  <a:pt x="231105" y="299725"/>
                  <a:pt x="225071" y="299725"/>
                </a:cubicBezTo>
                <a:lnTo>
                  <a:pt x="203263" y="299725"/>
                </a:lnTo>
                <a:cubicBezTo>
                  <a:pt x="197232" y="299725"/>
                  <a:pt x="192361" y="294924"/>
                  <a:pt x="192361" y="288989"/>
                </a:cubicBezTo>
                <a:lnTo>
                  <a:pt x="192361" y="149416"/>
                </a:lnTo>
                <a:cubicBezTo>
                  <a:pt x="192361" y="143481"/>
                  <a:pt x="197232" y="138679"/>
                  <a:pt x="203263" y="138679"/>
                </a:cubicBezTo>
                <a:close/>
                <a:moveTo>
                  <a:pt x="139515" y="138679"/>
                </a:moveTo>
                <a:lnTo>
                  <a:pt x="161324" y="138679"/>
                </a:lnTo>
                <a:cubicBezTo>
                  <a:pt x="167357" y="138679"/>
                  <a:pt x="172230" y="143481"/>
                  <a:pt x="172230" y="149416"/>
                </a:cubicBezTo>
                <a:lnTo>
                  <a:pt x="172230" y="288989"/>
                </a:lnTo>
                <a:cubicBezTo>
                  <a:pt x="172230" y="294924"/>
                  <a:pt x="167357" y="299725"/>
                  <a:pt x="161324" y="299725"/>
                </a:cubicBezTo>
                <a:lnTo>
                  <a:pt x="139515" y="299725"/>
                </a:lnTo>
                <a:cubicBezTo>
                  <a:pt x="133483" y="299725"/>
                  <a:pt x="128613" y="294924"/>
                  <a:pt x="128613" y="288989"/>
                </a:cubicBezTo>
                <a:lnTo>
                  <a:pt x="128613" y="149416"/>
                </a:lnTo>
                <a:cubicBezTo>
                  <a:pt x="128613" y="143481"/>
                  <a:pt x="133483" y="138679"/>
                  <a:pt x="139515" y="138679"/>
                </a:cubicBezTo>
                <a:close/>
                <a:moveTo>
                  <a:pt x="74649" y="138679"/>
                </a:moveTo>
                <a:lnTo>
                  <a:pt x="96458" y="138679"/>
                </a:lnTo>
                <a:cubicBezTo>
                  <a:pt x="102491" y="138679"/>
                  <a:pt x="107364" y="143481"/>
                  <a:pt x="107364" y="149416"/>
                </a:cubicBezTo>
                <a:lnTo>
                  <a:pt x="107364" y="288989"/>
                </a:lnTo>
                <a:cubicBezTo>
                  <a:pt x="107364" y="294924"/>
                  <a:pt x="102491" y="299725"/>
                  <a:pt x="96458" y="299725"/>
                </a:cubicBezTo>
                <a:lnTo>
                  <a:pt x="74649" y="299725"/>
                </a:lnTo>
                <a:cubicBezTo>
                  <a:pt x="68617" y="299725"/>
                  <a:pt x="63747" y="294924"/>
                  <a:pt x="63747" y="288989"/>
                </a:cubicBezTo>
                <a:lnTo>
                  <a:pt x="63747" y="149416"/>
                </a:lnTo>
                <a:cubicBezTo>
                  <a:pt x="63747" y="143481"/>
                  <a:pt x="68617" y="138679"/>
                  <a:pt x="74649" y="138679"/>
                </a:cubicBezTo>
                <a:close/>
                <a:moveTo>
                  <a:pt x="42967" y="118408"/>
                </a:moveTo>
                <a:lnTo>
                  <a:pt x="42967" y="301403"/>
                </a:lnTo>
                <a:cubicBezTo>
                  <a:pt x="42967" y="313267"/>
                  <a:pt x="52606" y="322915"/>
                  <a:pt x="64458" y="322915"/>
                </a:cubicBezTo>
                <a:lnTo>
                  <a:pt x="236371" y="322915"/>
                </a:lnTo>
                <a:cubicBezTo>
                  <a:pt x="248223" y="322915"/>
                  <a:pt x="257862" y="313267"/>
                  <a:pt x="257862" y="301403"/>
                </a:cubicBezTo>
                <a:cubicBezTo>
                  <a:pt x="257862" y="301403"/>
                  <a:pt x="257862" y="118408"/>
                  <a:pt x="257862" y="118408"/>
                </a:cubicBezTo>
                <a:close/>
                <a:moveTo>
                  <a:pt x="32229" y="64586"/>
                </a:moveTo>
                <a:cubicBezTo>
                  <a:pt x="26282" y="64586"/>
                  <a:pt x="21477" y="69402"/>
                  <a:pt x="21477" y="75350"/>
                </a:cubicBezTo>
                <a:lnTo>
                  <a:pt x="21477" y="86115"/>
                </a:lnTo>
                <a:lnTo>
                  <a:pt x="21477" y="96879"/>
                </a:lnTo>
                <a:lnTo>
                  <a:pt x="279352" y="96879"/>
                </a:lnTo>
                <a:lnTo>
                  <a:pt x="279352" y="86115"/>
                </a:lnTo>
                <a:cubicBezTo>
                  <a:pt x="279352" y="86115"/>
                  <a:pt x="279352" y="75350"/>
                  <a:pt x="279352" y="75350"/>
                </a:cubicBezTo>
                <a:cubicBezTo>
                  <a:pt x="279352" y="69402"/>
                  <a:pt x="274547" y="64586"/>
                  <a:pt x="268600" y="64586"/>
                </a:cubicBezTo>
                <a:close/>
                <a:moveTo>
                  <a:pt x="96687" y="21529"/>
                </a:moveTo>
                <a:cubicBezTo>
                  <a:pt x="90754" y="21529"/>
                  <a:pt x="85949" y="26345"/>
                  <a:pt x="85949" y="32293"/>
                </a:cubicBezTo>
                <a:cubicBezTo>
                  <a:pt x="85949" y="32293"/>
                  <a:pt x="85949" y="43057"/>
                  <a:pt x="85949" y="43057"/>
                </a:cubicBezTo>
                <a:lnTo>
                  <a:pt x="214880" y="43057"/>
                </a:lnTo>
                <a:lnTo>
                  <a:pt x="214880" y="32293"/>
                </a:lnTo>
                <a:cubicBezTo>
                  <a:pt x="214880" y="26345"/>
                  <a:pt x="210075" y="21529"/>
                  <a:pt x="204142" y="21529"/>
                </a:cubicBezTo>
                <a:close/>
                <a:moveTo>
                  <a:pt x="96687" y="0"/>
                </a:moveTo>
                <a:lnTo>
                  <a:pt x="204142" y="0"/>
                </a:lnTo>
                <a:cubicBezTo>
                  <a:pt x="221941" y="0"/>
                  <a:pt x="236371" y="14448"/>
                  <a:pt x="236371" y="32293"/>
                </a:cubicBezTo>
                <a:lnTo>
                  <a:pt x="236371" y="43057"/>
                </a:lnTo>
                <a:lnTo>
                  <a:pt x="268600" y="43057"/>
                </a:lnTo>
                <a:cubicBezTo>
                  <a:pt x="285745" y="43057"/>
                  <a:pt x="299604" y="56469"/>
                  <a:pt x="300634" y="73373"/>
                </a:cubicBezTo>
                <a:cubicBezTo>
                  <a:pt x="300634" y="73373"/>
                  <a:pt x="300829" y="73373"/>
                  <a:pt x="300829" y="73373"/>
                </a:cubicBezTo>
                <a:lnTo>
                  <a:pt x="300829" y="86115"/>
                </a:lnTo>
                <a:lnTo>
                  <a:pt x="300829" y="96879"/>
                </a:lnTo>
                <a:cubicBezTo>
                  <a:pt x="300829" y="108760"/>
                  <a:pt x="291205" y="118408"/>
                  <a:pt x="279352" y="118408"/>
                </a:cubicBezTo>
                <a:lnTo>
                  <a:pt x="279352" y="301403"/>
                </a:lnTo>
                <a:cubicBezTo>
                  <a:pt x="279352" y="325180"/>
                  <a:pt x="260104" y="344444"/>
                  <a:pt x="236371" y="344444"/>
                </a:cubicBezTo>
                <a:lnTo>
                  <a:pt x="64458" y="344444"/>
                </a:lnTo>
                <a:cubicBezTo>
                  <a:pt x="40725" y="344444"/>
                  <a:pt x="21477" y="325180"/>
                  <a:pt x="21477" y="301403"/>
                </a:cubicBezTo>
                <a:lnTo>
                  <a:pt x="21477" y="118408"/>
                </a:lnTo>
                <a:cubicBezTo>
                  <a:pt x="9624" y="118408"/>
                  <a:pt x="0" y="108760"/>
                  <a:pt x="0" y="96879"/>
                </a:cubicBezTo>
                <a:lnTo>
                  <a:pt x="0" y="86115"/>
                </a:lnTo>
                <a:lnTo>
                  <a:pt x="0" y="73373"/>
                </a:lnTo>
                <a:lnTo>
                  <a:pt x="195" y="73373"/>
                </a:lnTo>
                <a:cubicBezTo>
                  <a:pt x="1226" y="56469"/>
                  <a:pt x="15084" y="43057"/>
                  <a:pt x="32229" y="43057"/>
                </a:cubicBezTo>
                <a:lnTo>
                  <a:pt x="64458" y="43057"/>
                </a:lnTo>
                <a:lnTo>
                  <a:pt x="64458" y="32293"/>
                </a:lnTo>
                <a:cubicBezTo>
                  <a:pt x="64458" y="14448"/>
                  <a:pt x="78888" y="0"/>
                  <a:pt x="96687" y="0"/>
                </a:cubicBezTo>
                <a:close/>
              </a:path>
            </a:pathLst>
          </a:custGeom>
          <a:solidFill>
            <a:schemeClr val="bg1"/>
          </a:solidFill>
          <a:ln>
            <a:noFill/>
          </a:ln>
          <a:effectLst/>
        </p:spPr>
        <p:txBody>
          <a:bodyPr wrap="square" lIns="50800" tIns="50800" rIns="50800" bIns="50800" anchor="ctr">
            <a:noAutofit/>
          </a:bodyPr>
          <a:lstStyle/>
          <a:p>
            <a:pPr defTabSz="608965">
              <a:defRPr/>
            </a:pPr>
            <a:endParaRPr lang="en-US" sz="4000">
              <a:solidFill>
                <a:schemeClr val="tx1">
                  <a:lumMod val="75000"/>
                  <a:lumOff val="25000"/>
                </a:schemeClr>
              </a:solidFill>
              <a:effectLst>
                <a:outerShdw blurRad="38100" dist="38100" dir="2700000" algn="tl">
                  <a:srgbClr val="000000"/>
                </a:outerShdw>
              </a:effectLst>
              <a:latin typeface="微软雅黑" panose="020B0503020204020204" pitchFamily="34" charset="-122"/>
              <a:ea typeface="微软雅黑" panose="020B0503020204020204" pitchFamily="34" charset="-122"/>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rcRect b="44709"/>
          <a:stretch>
            <a:fillRect/>
          </a:stretch>
        </p:blipFill>
        <p:spPr>
          <a:xfrm rot="10800000" flipH="1">
            <a:off x="6585585" y="-166370"/>
            <a:ext cx="5607685" cy="2967355"/>
          </a:xfrm>
          <a:prstGeom prst="rect">
            <a:avLst/>
          </a:prstGeom>
        </p:spPr>
      </p:pic>
      <p:pic>
        <p:nvPicPr>
          <p:cNvPr id="31" name="图片 30"/>
          <p:cNvPicPr>
            <a:picLocks noChangeAspect="1"/>
          </p:cNvPicPr>
          <p:nvPr/>
        </p:nvPicPr>
        <p:blipFill>
          <a:blip r:embed="rId1" cstate="print">
            <a:extLst>
              <a:ext uri="{28A0092B-C50C-407E-A947-70E740481C1C}">
                <a14:useLocalDpi xmlns:a14="http://schemas.microsoft.com/office/drawing/2010/main" val="0"/>
              </a:ext>
            </a:extLst>
          </a:blip>
          <a:srcRect l="379" r="-379" b="48275"/>
          <a:stretch>
            <a:fillRect/>
          </a:stretch>
        </p:blipFill>
        <p:spPr>
          <a:xfrm flipH="1">
            <a:off x="0" y="5441950"/>
            <a:ext cx="2846705" cy="1409065"/>
          </a:xfrm>
          <a:prstGeom prst="rect">
            <a:avLst/>
          </a:prstGeom>
        </p:spPr>
      </p:pic>
      <p:grpSp>
        <p:nvGrpSpPr>
          <p:cNvPr id="2" name="稻壳儿春秋广告/盗版必究        原创来源：http://chn.docer.com/works?userid=199329941#!/work_time"/>
          <p:cNvGrpSpPr/>
          <p:nvPr/>
        </p:nvGrpSpPr>
        <p:grpSpPr>
          <a:xfrm flipV="1">
            <a:off x="5862735" y="841216"/>
            <a:ext cx="394140" cy="86880"/>
            <a:chOff x="4049486" y="2043404"/>
            <a:chExt cx="1100565" cy="242596"/>
          </a:xfrm>
          <a:solidFill>
            <a:srgbClr val="3E8D66"/>
          </a:solidFill>
        </p:grpSpPr>
        <p:sp>
          <p:nvSpPr>
            <p:cNvPr id="3"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5"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sp>
        <p:nvSpPr>
          <p:cNvPr id="33" name="稻壳儿春秋广告/盗版必究        原创来源：http://chn.docer.com/works?userid=199329941#!/work_time"/>
          <p:cNvSpPr/>
          <p:nvPr/>
        </p:nvSpPr>
        <p:spPr>
          <a:xfrm>
            <a:off x="988014" y="1913404"/>
            <a:ext cx="1419792" cy="1419792"/>
          </a:xfrm>
          <a:prstGeom prst="diamond">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稻壳儿春秋广告/盗版必究        原创来源：http://chn.docer.com/works?userid=199329941#!/work_time"/>
          <p:cNvSpPr/>
          <p:nvPr/>
        </p:nvSpPr>
        <p:spPr bwMode="auto">
          <a:xfrm>
            <a:off x="4403419" y="4530024"/>
            <a:ext cx="495436" cy="37318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p:spPr>
        <p:txBody>
          <a:bodyPr lIns="50800" tIns="50800" rIns="50800" bIns="50800" anchor="ctr"/>
          <a:p>
            <a:pPr defTabSz="608965">
              <a:defRPr/>
            </a:pPr>
            <a:endParaRPr lang="en-US" sz="4000">
              <a:solidFill>
                <a:schemeClr val="tx1">
                  <a:lumMod val="75000"/>
                  <a:lumOff val="25000"/>
                </a:schemeClr>
              </a:solidFill>
              <a:effectLst>
                <a:outerShdw blurRad="38100" dist="38100" dir="2700000" algn="tl">
                  <a:srgbClr val="000000"/>
                </a:outerShdw>
              </a:effectLst>
              <a:latin typeface="微软雅黑" panose="020B0503020204020204" pitchFamily="34" charset="-122"/>
              <a:ea typeface="微软雅黑" panose="020B0503020204020204" pitchFamily="34" charset="-122"/>
            </a:endParaRPr>
          </a:p>
        </p:txBody>
      </p:sp>
      <p:sp>
        <p:nvSpPr>
          <p:cNvPr id="39" name="稻壳儿春秋广告/盗版必究        原创来源：http://chn.docer.com/works?userid=199329941#!/work_time"/>
          <p:cNvSpPr/>
          <p:nvPr/>
        </p:nvSpPr>
        <p:spPr>
          <a:xfrm>
            <a:off x="5047569" y="4063514"/>
            <a:ext cx="1419792" cy="1419792"/>
          </a:xfrm>
          <a:prstGeom prst="diamond">
            <a:avLst/>
          </a:prstGeom>
          <a:gradFill>
            <a:gsLst>
              <a:gs pos="0">
                <a:srgbClr val="9EE256"/>
              </a:gs>
              <a:gs pos="100000">
                <a:srgbClr val="52762D"/>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 name="稻壳儿春秋广告/盗版必究        原创来源：http://chn.docer.com/works?userid=199329941#!/work_time"/>
          <p:cNvSpPr/>
          <p:nvPr/>
        </p:nvSpPr>
        <p:spPr>
          <a:xfrm>
            <a:off x="5046934" y="3880634"/>
            <a:ext cx="1419792" cy="1419792"/>
          </a:xfrm>
          <a:prstGeom prst="diamond">
            <a:avLst/>
          </a:prstGeom>
          <a:gradFill>
            <a:gsLst>
              <a:gs pos="0">
                <a:srgbClr val="9EE256"/>
              </a:gs>
              <a:gs pos="100000">
                <a:srgbClr val="52762D"/>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稻壳儿春秋广告/盗版必究        原创来源：http://chn.docer.com/works?userid=199329941#!/work_time"/>
          <p:cNvSpPr/>
          <p:nvPr/>
        </p:nvSpPr>
        <p:spPr>
          <a:xfrm>
            <a:off x="8680404" y="2054374"/>
            <a:ext cx="1419792" cy="1419792"/>
          </a:xfrm>
          <a:prstGeom prst="diamond">
            <a:avLst/>
          </a:prstGeom>
          <a:gradFill>
            <a:gsLst>
              <a:gs pos="3896">
                <a:srgbClr val="F2E6CD"/>
              </a:gs>
              <a:gs pos="97000">
                <a:srgbClr val="E3B84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稻壳儿春秋广告/盗版必究        原创来源：http://chn.docer.com/works?userid=199329941#!/work_time"/>
          <p:cNvSpPr/>
          <p:nvPr/>
        </p:nvSpPr>
        <p:spPr>
          <a:xfrm>
            <a:off x="8679769" y="1871494"/>
            <a:ext cx="1419792" cy="1419792"/>
          </a:xfrm>
          <a:prstGeom prst="diamond">
            <a:avLst/>
          </a:prstGeom>
          <a:gradFill>
            <a:gsLst>
              <a:gs pos="3896">
                <a:srgbClr val="F2E6CD"/>
              </a:gs>
              <a:gs pos="97000">
                <a:srgbClr val="E3B84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427480" y="2283460"/>
            <a:ext cx="560705" cy="768350"/>
          </a:xfrm>
          <a:prstGeom prst="rect">
            <a:avLst/>
          </a:prstGeom>
          <a:noFill/>
        </p:spPr>
        <p:txBody>
          <a:bodyPr wrap="square" rtlCol="0">
            <a:spAutoFit/>
          </a:bodyPr>
          <a:p>
            <a:r>
              <a:rPr lang="en-US" altLang="zh-CN" sz="4400" b="1">
                <a:solidFill>
                  <a:schemeClr val="bg1"/>
                </a:solidFill>
              </a:rPr>
              <a:t>1</a:t>
            </a:r>
            <a:endParaRPr lang="en-US" altLang="zh-CN" sz="4400" b="1">
              <a:solidFill>
                <a:schemeClr val="bg1"/>
              </a:solidFill>
            </a:endParaRPr>
          </a:p>
        </p:txBody>
      </p:sp>
      <p:sp>
        <p:nvSpPr>
          <p:cNvPr id="9" name="文本框 8"/>
          <p:cNvSpPr txBox="1"/>
          <p:nvPr/>
        </p:nvSpPr>
        <p:spPr>
          <a:xfrm>
            <a:off x="5488940" y="4253865"/>
            <a:ext cx="560705" cy="768350"/>
          </a:xfrm>
          <a:prstGeom prst="rect">
            <a:avLst/>
          </a:prstGeom>
          <a:noFill/>
        </p:spPr>
        <p:txBody>
          <a:bodyPr wrap="square" rtlCol="0">
            <a:spAutoFit/>
          </a:bodyPr>
          <a:p>
            <a:r>
              <a:rPr lang="en-US" altLang="zh-CN" sz="4400" b="1">
                <a:solidFill>
                  <a:schemeClr val="bg1"/>
                </a:solidFill>
              </a:rPr>
              <a:t>2</a:t>
            </a:r>
            <a:endParaRPr lang="en-US" altLang="zh-CN" sz="4400" b="1">
              <a:solidFill>
                <a:schemeClr val="bg1"/>
              </a:solidFill>
            </a:endParaRPr>
          </a:p>
        </p:txBody>
      </p:sp>
      <p:sp>
        <p:nvSpPr>
          <p:cNvPr id="10" name="文本框 9"/>
          <p:cNvSpPr txBox="1"/>
          <p:nvPr/>
        </p:nvSpPr>
        <p:spPr>
          <a:xfrm>
            <a:off x="9108440" y="2234565"/>
            <a:ext cx="560705" cy="768350"/>
          </a:xfrm>
          <a:prstGeom prst="rect">
            <a:avLst/>
          </a:prstGeom>
          <a:noFill/>
        </p:spPr>
        <p:txBody>
          <a:bodyPr wrap="square" rtlCol="0">
            <a:spAutoFit/>
          </a:bodyPr>
          <a:p>
            <a:r>
              <a:rPr lang="en-US" altLang="zh-CN" sz="4400" b="1">
                <a:solidFill>
                  <a:schemeClr val="bg1"/>
                </a:solidFill>
              </a:rPr>
              <a:t>3</a:t>
            </a:r>
            <a:endParaRPr lang="en-US" altLang="zh-CN" sz="4400" b="1">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春秋广告/盗版必究        原创来源：http://chn.docer.com/works?userid=199329941#!/work_time"/>
          <p:cNvSpPr txBox="1"/>
          <p:nvPr/>
        </p:nvSpPr>
        <p:spPr>
          <a:xfrm>
            <a:off x="5238886" y="207491"/>
            <a:ext cx="1722238"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财务分析</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73342" y="508727"/>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financial analysis</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4" name="图片 33"/>
          <p:cNvPicPr>
            <a:picLocks noChangeAspect="1"/>
          </p:cNvPicPr>
          <p:nvPr>
            <p:custDataLst>
              <p:tags r:id="rId3"/>
            </p:custDataLst>
          </p:nvPr>
        </p:nvPicPr>
        <p:blipFill>
          <a:blip r:embed="rId4" cstate="print">
            <a:extLst>
              <a:ext uri="{28A0092B-C50C-407E-A947-70E740481C1C}">
                <a14:useLocalDpi xmlns:a14="http://schemas.microsoft.com/office/drawing/2010/main" val="0"/>
              </a:ext>
            </a:extLst>
          </a:blip>
          <a:srcRect b="43939"/>
          <a:stretch>
            <a:fillRect/>
          </a:stretch>
        </p:blipFill>
        <p:spPr>
          <a:xfrm rot="10800000" flipH="1">
            <a:off x="6790055" y="-346710"/>
            <a:ext cx="5401945" cy="2898140"/>
          </a:xfrm>
          <a:prstGeom prst="rect">
            <a:avLst/>
          </a:prstGeom>
        </p:spPr>
      </p:pic>
      <p:pic>
        <p:nvPicPr>
          <p:cNvPr id="35" name="图片 34"/>
          <p:cNvPicPr>
            <a:picLocks noChangeAspect="1"/>
          </p:cNvPicPr>
          <p:nvPr>
            <p:custDataLst>
              <p:tags r:id="rId5"/>
            </p:custDataLst>
          </p:nvPr>
        </p:nvPicPr>
        <p:blipFill>
          <a:blip r:embed="rId4" cstate="print">
            <a:extLst>
              <a:ext uri="{28A0092B-C50C-407E-A947-70E740481C1C}">
                <a14:useLocalDpi xmlns:a14="http://schemas.microsoft.com/office/drawing/2010/main" val="0"/>
              </a:ext>
            </a:extLst>
          </a:blip>
          <a:srcRect b="47086"/>
          <a:stretch>
            <a:fillRect/>
          </a:stretch>
        </p:blipFill>
        <p:spPr>
          <a:xfrm flipH="1">
            <a:off x="0" y="4924425"/>
            <a:ext cx="4550410" cy="2304415"/>
          </a:xfrm>
          <a:prstGeom prst="rect">
            <a:avLst/>
          </a:prstGeom>
        </p:spPr>
      </p:pic>
      <p:graphicFrame>
        <p:nvGraphicFramePr>
          <p:cNvPr id="23" name="图表 1"/>
          <p:cNvGraphicFramePr/>
          <p:nvPr/>
        </p:nvGraphicFramePr>
        <p:xfrm>
          <a:off x="727075" y="1356360"/>
          <a:ext cx="5704205" cy="3907155"/>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24" name="图表 4"/>
          <p:cNvGraphicFramePr/>
          <p:nvPr/>
        </p:nvGraphicFramePr>
        <p:xfrm>
          <a:off x="5518785" y="1496695"/>
          <a:ext cx="6673215" cy="3627120"/>
        </p:xfrm>
        <a:graphic>
          <a:graphicData uri="http://schemas.openxmlformats.org/drawingml/2006/chart">
            <c:chart xmlns:c="http://schemas.openxmlformats.org/drawingml/2006/chart" xmlns:r="http://schemas.openxmlformats.org/officeDocument/2006/relationships" r:id="rId2"/>
          </a:graphicData>
        </a:graphic>
      </p:graphicFrame>
      <p:sp>
        <p:nvSpPr>
          <p:cNvPr id="9" name="稻壳儿春秋广告/盗版必究        原创来源：http://chn.docer.com/works?userid=199329941#!/work_time"/>
          <p:cNvSpPr txBox="1"/>
          <p:nvPr/>
        </p:nvSpPr>
        <p:spPr>
          <a:xfrm>
            <a:off x="3012440" y="5539105"/>
            <a:ext cx="1414145" cy="312420"/>
          </a:xfrm>
          <a:prstGeom prst="rect">
            <a:avLst/>
          </a:prstGeom>
          <a:noFill/>
        </p:spPr>
        <p:txBody>
          <a:bodyPr wrap="square" rtlCol="0">
            <a:spAutoFit/>
          </a:bodyPr>
          <a:p>
            <a:pPr lvl="0">
              <a:lnSpc>
                <a:spcPct val="120000"/>
              </a:lnSpc>
              <a:defRPr/>
            </a:pPr>
            <a:r>
              <a:rPr lang="zh-CN" altLang="en-US" sz="1200" dirty="0">
                <a:solidFill>
                  <a:prstClr val="black">
                    <a:lumMod val="50000"/>
                    <a:lumOff val="50000"/>
                  </a:prstClr>
                </a:solidFill>
                <a:latin typeface="Arial" panose="020B0604020202020204"/>
                <a:ea typeface="微软雅黑" panose="020B0503020204020204" pitchFamily="34" charset="-122"/>
              </a:rPr>
              <a:t>前期预计</a:t>
            </a:r>
            <a:r>
              <a:rPr lang="zh-CN" altLang="en-US" sz="1200" dirty="0">
                <a:solidFill>
                  <a:prstClr val="black">
                    <a:lumMod val="50000"/>
                    <a:lumOff val="50000"/>
                  </a:prstClr>
                </a:solidFill>
                <a:latin typeface="Arial" panose="020B0604020202020204"/>
                <a:ea typeface="微软雅黑" panose="020B0503020204020204" pitchFamily="34" charset="-122"/>
              </a:rPr>
              <a:t>支出</a:t>
            </a:r>
            <a:endParaRPr lang="zh-CN" altLang="en-US" sz="1200" dirty="0">
              <a:solidFill>
                <a:prstClr val="black">
                  <a:lumMod val="50000"/>
                  <a:lumOff val="50000"/>
                </a:prstClr>
              </a:solidFill>
              <a:latin typeface="Arial" panose="020B0604020202020204"/>
              <a:ea typeface="微软雅黑" panose="020B0503020204020204" pitchFamily="34" charset="-122"/>
            </a:endParaRPr>
          </a:p>
        </p:txBody>
      </p:sp>
      <p:sp>
        <p:nvSpPr>
          <p:cNvPr id="2" name="稻壳儿春秋广告/盗版必究        原创来源：http://chn.docer.com/works?userid=199329941#!/work_time"/>
          <p:cNvSpPr txBox="1"/>
          <p:nvPr/>
        </p:nvSpPr>
        <p:spPr>
          <a:xfrm>
            <a:off x="8249285" y="5539105"/>
            <a:ext cx="1414145" cy="312420"/>
          </a:xfrm>
          <a:prstGeom prst="rect">
            <a:avLst/>
          </a:prstGeom>
          <a:noFill/>
        </p:spPr>
        <p:txBody>
          <a:bodyPr wrap="square" rtlCol="0">
            <a:spAutoFit/>
          </a:bodyPr>
          <a:p>
            <a:pPr lvl="0">
              <a:lnSpc>
                <a:spcPct val="120000"/>
              </a:lnSpc>
              <a:defRPr/>
            </a:pPr>
            <a:r>
              <a:rPr lang="zh-CN" altLang="en-US" sz="1200" dirty="0">
                <a:solidFill>
                  <a:prstClr val="black">
                    <a:lumMod val="50000"/>
                    <a:lumOff val="50000"/>
                  </a:prstClr>
                </a:solidFill>
                <a:latin typeface="Arial" panose="020B0604020202020204"/>
                <a:ea typeface="微软雅黑" panose="020B0503020204020204" pitchFamily="34" charset="-122"/>
              </a:rPr>
              <a:t>前期预计</a:t>
            </a:r>
            <a:r>
              <a:rPr lang="zh-CN" altLang="en-US" sz="1200" dirty="0">
                <a:solidFill>
                  <a:prstClr val="black">
                    <a:lumMod val="50000"/>
                    <a:lumOff val="50000"/>
                  </a:prstClr>
                </a:solidFill>
                <a:latin typeface="Arial" panose="020B0604020202020204"/>
                <a:ea typeface="微软雅黑" panose="020B0503020204020204" pitchFamily="34" charset="-122"/>
              </a:rPr>
              <a:t>收入</a:t>
            </a:r>
            <a:endParaRPr lang="zh-CN" altLang="en-US" sz="1200" dirty="0">
              <a:solidFill>
                <a:prstClr val="black">
                  <a:lumMod val="50000"/>
                  <a:lumOff val="50000"/>
                </a:prstClr>
              </a:solidFill>
              <a:latin typeface="Arial" panose="020B0604020202020204"/>
              <a:ea typeface="微软雅黑" panose="020B0503020204020204" pitchFamily="3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春秋广告/盗版必究        原创来源：http://chn.docer.com/works?userid=199329941#!/work_time"/>
          <p:cNvSpPr txBox="1"/>
          <p:nvPr/>
        </p:nvSpPr>
        <p:spPr>
          <a:xfrm>
            <a:off x="5238886" y="207491"/>
            <a:ext cx="1722238"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风险分析</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73342" y="508727"/>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risk analysis</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4" name="图片 33"/>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b="43939"/>
          <a:stretch>
            <a:fillRect/>
          </a:stretch>
        </p:blipFill>
        <p:spPr>
          <a:xfrm rot="10800000" flipH="1">
            <a:off x="6790055" y="-346710"/>
            <a:ext cx="5401945" cy="2898140"/>
          </a:xfrm>
          <a:prstGeom prst="rect">
            <a:avLst/>
          </a:prstGeom>
        </p:spPr>
      </p:pic>
      <p:pic>
        <p:nvPicPr>
          <p:cNvPr id="35" name="图片 34"/>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b="47086"/>
          <a:stretch>
            <a:fillRect/>
          </a:stretch>
        </p:blipFill>
        <p:spPr>
          <a:xfrm flipH="1">
            <a:off x="0" y="4924425"/>
            <a:ext cx="4550410" cy="2304415"/>
          </a:xfrm>
          <a:prstGeom prst="rect">
            <a:avLst/>
          </a:prstGeom>
        </p:spPr>
      </p:pic>
      <p:sp>
        <p:nvSpPr>
          <p:cNvPr id="18" name="稻壳儿春秋广告/盗版必究        原创来源：http://chn.docer.com/works?userid=199329941#!/work_time"/>
          <p:cNvSpPr txBox="1"/>
          <p:nvPr/>
        </p:nvSpPr>
        <p:spPr>
          <a:xfrm>
            <a:off x="2610485" y="5024120"/>
            <a:ext cx="6978015" cy="650240"/>
          </a:xfrm>
          <a:prstGeom prst="rect">
            <a:avLst/>
          </a:prstGeom>
          <a:noFill/>
        </p:spPr>
        <p:txBody>
          <a:bodyPr wrap="square" rtlCol="0">
            <a:spAutoFit/>
          </a:bodyPr>
          <a:p>
            <a:pPr algn="l">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部分风险（产业链、通信方式）目前规避不了，但可以采取方式对产品进行合理的优化；</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对于可以规避的风险，尽可能采取方式进行规避。</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4"/>
          <a:stretch>
            <a:fillRect/>
          </a:stretch>
        </p:blipFill>
        <p:spPr>
          <a:xfrm>
            <a:off x="1981200" y="1119505"/>
            <a:ext cx="8237855" cy="339153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6" name="图片 5" descr="adriel-kloppenburg-7XbxVv9xC_8-unsplash"/>
          <p:cNvPicPr>
            <a:picLocks noChangeAspect="1"/>
          </p:cNvPicPr>
          <p:nvPr/>
        </p:nvPicPr>
        <p:blipFill>
          <a:blip r:embed="rId1"/>
          <a:stretch>
            <a:fillRect/>
          </a:stretch>
        </p:blipFill>
        <p:spPr>
          <a:xfrm>
            <a:off x="16510" y="0"/>
            <a:ext cx="12174220" cy="6857365"/>
          </a:xfrm>
          <a:prstGeom prst="rect">
            <a:avLst/>
          </a:prstGeom>
        </p:spPr>
      </p:pic>
      <p:grpSp>
        <p:nvGrpSpPr>
          <p:cNvPr id="31" name="组合 30"/>
          <p:cNvGrpSpPr/>
          <p:nvPr/>
        </p:nvGrpSpPr>
        <p:grpSpPr>
          <a:xfrm>
            <a:off x="15240" y="0"/>
            <a:ext cx="12176760" cy="3602355"/>
            <a:chOff x="15240" y="0"/>
            <a:chExt cx="12176760" cy="3602355"/>
          </a:xfrm>
        </p:grpSpPr>
        <p:pic>
          <p:nvPicPr>
            <p:cNvPr id="29" name="图片 28"/>
            <p:cNvPicPr>
              <a:picLocks noChangeAspect="1"/>
            </p:cNvPicPr>
            <p:nvPr/>
          </p:nvPicPr>
          <p:blipFill>
            <a:blip r:embed="rId2" cstate="print">
              <a:extLst>
                <a:ext uri="{28A0092B-C50C-407E-A947-70E740481C1C}">
                  <a14:useLocalDpi xmlns:a14="http://schemas.microsoft.com/office/drawing/2010/main" val="0"/>
                </a:ext>
              </a:extLst>
            </a:blip>
            <a:srcRect b="47472"/>
            <a:stretch>
              <a:fillRect/>
            </a:stretch>
          </p:blipFill>
          <p:spPr>
            <a:xfrm>
              <a:off x="5025390" y="0"/>
              <a:ext cx="7166610" cy="3602355"/>
            </a:xfrm>
            <a:prstGeom prst="rect">
              <a:avLst/>
            </a:prstGeom>
          </p:spPr>
        </p:pic>
        <p:pic>
          <p:nvPicPr>
            <p:cNvPr id="30" name="图片 29"/>
            <p:cNvPicPr>
              <a:picLocks noChangeAspect="1"/>
            </p:cNvPicPr>
            <p:nvPr/>
          </p:nvPicPr>
          <p:blipFill>
            <a:blip r:embed="rId2" cstate="print">
              <a:extLst>
                <a:ext uri="{28A0092B-C50C-407E-A947-70E740481C1C}">
                  <a14:useLocalDpi xmlns:a14="http://schemas.microsoft.com/office/drawing/2010/main" val="0"/>
                </a:ext>
              </a:extLst>
            </a:blip>
            <a:srcRect b="49361"/>
            <a:stretch>
              <a:fillRect/>
            </a:stretch>
          </p:blipFill>
          <p:spPr>
            <a:xfrm flipH="1">
              <a:off x="15240" y="0"/>
              <a:ext cx="7166610" cy="3472815"/>
            </a:xfrm>
            <a:prstGeom prst="rect">
              <a:avLst/>
            </a:prstGeom>
          </p:spPr>
        </p:pic>
      </p:grpSp>
      <p:sp>
        <p:nvSpPr>
          <p:cNvPr id="7" name="稻壳儿春秋广告/盗版必究        原创来源：http://chn.docer.com/works?userid=199329941#!/work_time"/>
          <p:cNvSpPr txBox="1"/>
          <p:nvPr/>
        </p:nvSpPr>
        <p:spPr>
          <a:xfrm>
            <a:off x="2668453" y="1396545"/>
            <a:ext cx="7044394" cy="707886"/>
          </a:xfrm>
          <a:prstGeom prst="rect">
            <a:avLst/>
          </a:prstGeom>
          <a:noFill/>
        </p:spPr>
        <p:txBody>
          <a:bodyPr wrap="square" rtlCol="0">
            <a:spAutoFit/>
          </a:bodyPr>
          <a:lstStyle/>
          <a:p>
            <a:pPr algn="ctr"/>
            <a:r>
              <a:rPr lang="zh-CN" altLang="en-US" sz="4000" b="1" dirty="0">
                <a:solidFill>
                  <a:schemeClr val="accent4"/>
                </a:solidFill>
                <a:latin typeface="微软雅黑" panose="020B0503020204020204" pitchFamily="34" charset="-122"/>
                <a:ea typeface="微软雅黑" panose="020B0503020204020204" pitchFamily="34" charset="-122"/>
                <a:cs typeface="+mn-ea"/>
                <a:sym typeface="+mn-lt"/>
              </a:rPr>
              <a:t>谢谢观看</a:t>
            </a:r>
            <a:endParaRPr lang="zh-CN" altLang="en-US" sz="4000" b="1" dirty="0">
              <a:solidFill>
                <a:schemeClr val="accent4"/>
              </a:solidFill>
              <a:latin typeface="微软雅黑" panose="020B0503020204020204" pitchFamily="34" charset="-122"/>
              <a:ea typeface="微软雅黑" panose="020B0503020204020204" pitchFamily="34" charset="-122"/>
              <a:cs typeface="+mn-ea"/>
              <a:sym typeface="+mn-lt"/>
            </a:endParaRPr>
          </a:p>
        </p:txBody>
      </p:sp>
      <p:sp>
        <p:nvSpPr>
          <p:cNvPr id="9" name="稻壳儿春秋广告/盗版必究        原创来源：http://chn.docer.com/works?userid=199329941#!/work_time"/>
          <p:cNvSpPr txBox="1"/>
          <p:nvPr/>
        </p:nvSpPr>
        <p:spPr>
          <a:xfrm>
            <a:off x="3550495" y="2205905"/>
            <a:ext cx="5099541" cy="261610"/>
          </a:xfrm>
          <a:prstGeom prst="rect">
            <a:avLst/>
          </a:prstGeom>
          <a:noFill/>
        </p:spPr>
        <p:txBody>
          <a:bodyPr wrap="square" rtlCol="0">
            <a:spAutoFit/>
          </a:bodyPr>
          <a:lstStyle/>
          <a:p>
            <a:pPr algn="ctr"/>
            <a:r>
              <a:rPr lang="en-US" altLang="zh-CN" sz="1050" dirty="0">
                <a:solidFill>
                  <a:schemeClr val="accent4"/>
                </a:solidFill>
                <a:latin typeface="微软雅黑" panose="020B0503020204020204" pitchFamily="34" charset="-122"/>
                <a:ea typeface="微软雅黑" panose="020B0503020204020204" pitchFamily="34" charset="-122"/>
                <a:cs typeface="+mn-ea"/>
                <a:sym typeface="+mn-lt"/>
              </a:rPr>
              <a:t> PPT TEMPLATE OF FRESH WATERCOLOR WORK REPORT </a:t>
            </a:r>
            <a:endParaRPr lang="en-US" altLang="zh-CN" sz="1050" dirty="0">
              <a:solidFill>
                <a:schemeClr val="accent4"/>
              </a:solidFill>
              <a:latin typeface="微软雅黑" panose="020B0503020204020204" pitchFamily="34" charset="-122"/>
              <a:ea typeface="微软雅黑" panose="020B0503020204020204" pitchFamily="34" charset="-122"/>
              <a:cs typeface="+mn-ea"/>
              <a:sym typeface="+mn-lt"/>
            </a:endParaRPr>
          </a:p>
        </p:txBody>
      </p:sp>
      <p:grpSp>
        <p:nvGrpSpPr>
          <p:cNvPr id="37" name="组合 36"/>
          <p:cNvGrpSpPr/>
          <p:nvPr/>
        </p:nvGrpSpPr>
        <p:grpSpPr>
          <a:xfrm>
            <a:off x="295639" y="-420914"/>
            <a:ext cx="11552771" cy="6070481"/>
            <a:chOff x="295639" y="-2"/>
            <a:chExt cx="11552771" cy="5649569"/>
          </a:xfrm>
        </p:grpSpPr>
        <p:pic>
          <p:nvPicPr>
            <p:cNvPr id="34" name="图片 33"/>
            <p:cNvPicPr>
              <a:picLocks noChangeAspect="1"/>
            </p:cNvPicPr>
            <p:nvPr/>
          </p:nvPicPr>
          <p:blipFill>
            <a:blip r:embed="rId3"/>
            <a:stretch>
              <a:fillRect/>
            </a:stretch>
          </p:blipFill>
          <p:spPr>
            <a:xfrm rot="5400000">
              <a:off x="-2494296" y="2789933"/>
              <a:ext cx="5649569" cy="69700"/>
            </a:xfrm>
            <a:prstGeom prst="rect">
              <a:avLst/>
            </a:prstGeom>
          </p:spPr>
        </p:pic>
        <p:pic>
          <p:nvPicPr>
            <p:cNvPr id="35" name="图片 34"/>
            <p:cNvPicPr>
              <a:picLocks noChangeAspect="1"/>
            </p:cNvPicPr>
            <p:nvPr/>
          </p:nvPicPr>
          <p:blipFill>
            <a:blip r:embed="rId3"/>
            <a:stretch>
              <a:fillRect/>
            </a:stretch>
          </p:blipFill>
          <p:spPr>
            <a:xfrm rot="5400000">
              <a:off x="8988775" y="2789933"/>
              <a:ext cx="5649569" cy="69700"/>
            </a:xfrm>
            <a:prstGeom prst="rect">
              <a:avLst/>
            </a:prstGeom>
          </p:spPr>
        </p:pic>
      </p:grpSp>
      <p:pic>
        <p:nvPicPr>
          <p:cNvPr id="36" name="图片 35"/>
          <p:cNvPicPr>
            <a:picLocks noChangeAspect="1"/>
          </p:cNvPicPr>
          <p:nvPr/>
        </p:nvPicPr>
        <p:blipFill>
          <a:blip r:embed="rId3"/>
          <a:stretch>
            <a:fillRect/>
          </a:stretch>
        </p:blipFill>
        <p:spPr>
          <a:xfrm rot="10800000">
            <a:off x="-1164779" y="385231"/>
            <a:ext cx="14301177" cy="457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matteo-raimondi-86rNiLqog4E-unsplash"/>
          <p:cNvPicPr>
            <a:picLocks noChangeAspect="1"/>
          </p:cNvPicPr>
          <p:nvPr/>
        </p:nvPicPr>
        <p:blipFill>
          <a:blip r:embed="rId1"/>
          <a:stretch>
            <a:fillRect/>
          </a:stretch>
        </p:blipFill>
        <p:spPr>
          <a:xfrm>
            <a:off x="9345930" y="1911350"/>
            <a:ext cx="2846070" cy="4164965"/>
          </a:xfrm>
          <a:prstGeom prst="rect">
            <a:avLst/>
          </a:prstGeom>
        </p:spPr>
      </p:pic>
      <p:sp>
        <p:nvSpPr>
          <p:cNvPr id="13" name="稻壳儿春秋广告/盗版必究        原创来源：http://chn.docer.com/works?userid=199329941#!/work_time"/>
          <p:cNvSpPr/>
          <p:nvPr/>
        </p:nvSpPr>
        <p:spPr>
          <a:xfrm>
            <a:off x="0" y="1911593"/>
            <a:ext cx="9353540" cy="109182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稻壳儿春秋广告/盗版必究        原创来源：http://chn.docer.com/works?userid=199329941#!/work_time"/>
          <p:cNvSpPr txBox="1"/>
          <p:nvPr/>
        </p:nvSpPr>
        <p:spPr>
          <a:xfrm>
            <a:off x="3063875" y="3437890"/>
            <a:ext cx="5756275" cy="1641475"/>
          </a:xfrm>
          <a:prstGeom prst="rect">
            <a:avLst/>
          </a:prstGeom>
          <a:noFill/>
          <a:effectLst/>
        </p:spPr>
        <p:txBody>
          <a:bodyPr wrap="square" rtlCol="0">
            <a:spAutoFit/>
          </a:bodyPr>
          <a:lstStyle/>
          <a:p>
            <a:pPr>
              <a:lnSpc>
                <a:spcPct val="120000"/>
              </a:lnSpc>
              <a:spcBef>
                <a:spcPct val="0"/>
              </a:spcBef>
              <a:buNone/>
            </a:pPr>
            <a:r>
              <a:rPr lang="zh-CN" altLang="en-US" sz="1400" dirty="0">
                <a:solidFill>
                  <a:prstClr val="black">
                    <a:lumMod val="50000"/>
                    <a:lumOff val="50000"/>
                  </a:prstClr>
                </a:solidFill>
                <a:latin typeface="Arial" panose="020B0604020202020204"/>
                <a:ea typeface="微软雅黑" panose="020B0503020204020204" pitchFamily="34" charset="-122"/>
              </a:rPr>
              <a:t>（</a:t>
            </a:r>
            <a:r>
              <a:rPr lang="en-US" altLang="zh-CN" sz="1400" dirty="0">
                <a:solidFill>
                  <a:prstClr val="black">
                    <a:lumMod val="50000"/>
                    <a:lumOff val="50000"/>
                  </a:prstClr>
                </a:solidFill>
                <a:latin typeface="Arial" panose="020B0604020202020204"/>
                <a:ea typeface="微软雅黑" panose="020B0503020204020204" pitchFamily="34" charset="-122"/>
              </a:rPr>
              <a:t>1</a:t>
            </a:r>
            <a:r>
              <a:rPr lang="zh-CN" altLang="en-US" sz="1400" dirty="0">
                <a:solidFill>
                  <a:prstClr val="black">
                    <a:lumMod val="50000"/>
                    <a:lumOff val="50000"/>
                  </a:prstClr>
                </a:solidFill>
                <a:latin typeface="Arial" panose="020B0604020202020204"/>
                <a:ea typeface="微软雅黑" panose="020B0503020204020204" pitchFamily="34" charset="-122"/>
              </a:rPr>
              <a:t>）</a:t>
            </a:r>
            <a:r>
              <a:rPr lang="en-US" altLang="zh-CN" sz="1400" dirty="0">
                <a:solidFill>
                  <a:prstClr val="black">
                    <a:lumMod val="50000"/>
                    <a:lumOff val="50000"/>
                  </a:prstClr>
                </a:solidFill>
                <a:latin typeface="Arial" panose="020B0604020202020204"/>
                <a:ea typeface="微软雅黑" panose="020B0503020204020204" pitchFamily="34" charset="-122"/>
              </a:rPr>
              <a:t> </a:t>
            </a:r>
            <a:r>
              <a:rPr lang="zh-CN" altLang="en-US" sz="1400" dirty="0">
                <a:solidFill>
                  <a:prstClr val="black">
                    <a:lumMod val="50000"/>
                    <a:lumOff val="50000"/>
                  </a:prstClr>
                </a:solidFill>
                <a:latin typeface="Arial" panose="020B0604020202020204"/>
                <a:ea typeface="微软雅黑" panose="020B0503020204020204" pitchFamily="34" charset="-122"/>
              </a:rPr>
              <a:t>信息化、自动化水平逐步提高，在管理方面也日渐趋于智能化；</a:t>
            </a:r>
            <a:endParaRPr lang="zh-CN" altLang="en-US" sz="1400" dirty="0">
              <a:solidFill>
                <a:prstClr val="black">
                  <a:lumMod val="50000"/>
                  <a:lumOff val="50000"/>
                </a:prstClr>
              </a:solidFill>
              <a:latin typeface="Arial" panose="020B0604020202020204"/>
              <a:ea typeface="微软雅黑" panose="020B0503020204020204" pitchFamily="34" charset="-122"/>
            </a:endParaRPr>
          </a:p>
          <a:p>
            <a:pPr>
              <a:lnSpc>
                <a:spcPct val="120000"/>
              </a:lnSpc>
              <a:spcBef>
                <a:spcPct val="0"/>
              </a:spcBef>
              <a:buNone/>
            </a:pPr>
            <a:r>
              <a:rPr lang="zh-CN" altLang="en-US" sz="1400" dirty="0">
                <a:solidFill>
                  <a:prstClr val="black">
                    <a:lumMod val="50000"/>
                    <a:lumOff val="50000"/>
                  </a:prstClr>
                </a:solidFill>
                <a:latin typeface="Arial" panose="020B0604020202020204"/>
                <a:ea typeface="微软雅黑" panose="020B0503020204020204" pitchFamily="34" charset="-122"/>
              </a:rPr>
              <a:t>（</a:t>
            </a:r>
            <a:r>
              <a:rPr lang="en-US" altLang="zh-CN" sz="1400" dirty="0">
                <a:solidFill>
                  <a:prstClr val="black">
                    <a:lumMod val="50000"/>
                    <a:lumOff val="50000"/>
                  </a:prstClr>
                </a:solidFill>
                <a:latin typeface="Arial" panose="020B0604020202020204"/>
                <a:ea typeface="微软雅黑" panose="020B0503020204020204" pitchFamily="34" charset="-122"/>
              </a:rPr>
              <a:t>2</a:t>
            </a:r>
            <a:r>
              <a:rPr lang="zh-CN" altLang="en-US" sz="1400" dirty="0">
                <a:solidFill>
                  <a:prstClr val="black">
                    <a:lumMod val="50000"/>
                    <a:lumOff val="50000"/>
                  </a:prstClr>
                </a:solidFill>
                <a:latin typeface="Arial" panose="020B0604020202020204"/>
                <a:ea typeface="微软雅黑" panose="020B0503020204020204" pitchFamily="34" charset="-122"/>
              </a:rPr>
              <a:t>）</a:t>
            </a:r>
            <a:r>
              <a:rPr lang="en-US" altLang="zh-CN" sz="1400" dirty="0">
                <a:solidFill>
                  <a:prstClr val="black">
                    <a:lumMod val="50000"/>
                    <a:lumOff val="50000"/>
                  </a:prstClr>
                </a:solidFill>
                <a:latin typeface="Arial" panose="020B0604020202020204"/>
                <a:ea typeface="微软雅黑" panose="020B0503020204020204" pitchFamily="34" charset="-122"/>
              </a:rPr>
              <a:t> </a:t>
            </a:r>
            <a:r>
              <a:rPr lang="zh-CN" altLang="en-US" sz="1400" dirty="0">
                <a:solidFill>
                  <a:prstClr val="black">
                    <a:lumMod val="50000"/>
                    <a:lumOff val="50000"/>
                  </a:prstClr>
                </a:solidFill>
                <a:latin typeface="Arial" panose="020B0604020202020204"/>
                <a:ea typeface="微软雅黑" panose="020B0503020204020204" pitchFamily="34" charset="-122"/>
              </a:rPr>
              <a:t>在实际的农业生产过程中，</a:t>
            </a:r>
            <a:r>
              <a:rPr lang="zh-CN" altLang="en-US" sz="1400" dirty="0">
                <a:solidFill>
                  <a:prstClr val="black">
                    <a:lumMod val="50000"/>
                    <a:lumOff val="50000"/>
                  </a:prstClr>
                </a:solidFill>
                <a:latin typeface="Arial" panose="020B0604020202020204"/>
                <a:ea typeface="微软雅黑" panose="020B0503020204020204" pitchFamily="34" charset="-122"/>
              </a:rPr>
              <a:t>用户需求集中于相关数据的采集和自动控制；</a:t>
            </a:r>
            <a:endParaRPr lang="zh-CN" altLang="en-US" sz="1400" dirty="0">
              <a:solidFill>
                <a:prstClr val="black">
                  <a:lumMod val="50000"/>
                  <a:lumOff val="50000"/>
                </a:prstClr>
              </a:solidFill>
              <a:latin typeface="Arial" panose="020B0604020202020204"/>
              <a:ea typeface="微软雅黑" panose="020B0503020204020204" pitchFamily="34" charset="-122"/>
            </a:endParaRPr>
          </a:p>
          <a:p>
            <a:pPr>
              <a:lnSpc>
                <a:spcPct val="120000"/>
              </a:lnSpc>
              <a:spcBef>
                <a:spcPct val="0"/>
              </a:spcBef>
              <a:buNone/>
            </a:pPr>
            <a:endParaRPr lang="zh-CN" altLang="en-US" sz="1400" dirty="0">
              <a:solidFill>
                <a:prstClr val="black">
                  <a:lumMod val="50000"/>
                  <a:lumOff val="50000"/>
                </a:prstClr>
              </a:solidFill>
              <a:latin typeface="Arial" panose="020B0604020202020204"/>
              <a:ea typeface="微软雅黑" panose="020B0503020204020204" pitchFamily="34" charset="-122"/>
            </a:endParaRPr>
          </a:p>
          <a:p>
            <a:pPr>
              <a:lnSpc>
                <a:spcPct val="120000"/>
              </a:lnSpc>
              <a:spcBef>
                <a:spcPct val="0"/>
              </a:spcBef>
              <a:buNone/>
            </a:pPr>
            <a:r>
              <a:rPr lang="zh-CN" altLang="en-US" sz="1400" dirty="0">
                <a:solidFill>
                  <a:prstClr val="black">
                    <a:lumMod val="50000"/>
                    <a:lumOff val="50000"/>
                  </a:prstClr>
                </a:solidFill>
                <a:latin typeface="Arial" panose="020B0604020202020204"/>
                <a:ea typeface="微软雅黑" panose="020B0503020204020204" pitchFamily="34" charset="-122"/>
              </a:rPr>
              <a:t>这为农业信息自动化管理平台的开发奠定了需求基础。在信息技术成熟的今天，也为这种需求的完成奠定了可能。</a:t>
            </a:r>
            <a:endParaRPr lang="zh-CN" altLang="en-US" sz="1400" dirty="0">
              <a:solidFill>
                <a:prstClr val="black">
                  <a:lumMod val="50000"/>
                  <a:lumOff val="50000"/>
                </a:prstClr>
              </a:solidFill>
              <a:latin typeface="Arial" panose="020B0604020202020204"/>
              <a:ea typeface="微软雅黑" panose="020B0503020204020204" pitchFamily="34" charset="-122"/>
            </a:endParaRPr>
          </a:p>
        </p:txBody>
      </p:sp>
      <p:sp>
        <p:nvSpPr>
          <p:cNvPr id="16" name="稻壳儿春秋广告/盗版必究        原创来源：http://chn.docer.com/works?userid=199329941#!/work_time"/>
          <p:cNvSpPr txBox="1"/>
          <p:nvPr/>
        </p:nvSpPr>
        <p:spPr>
          <a:xfrm>
            <a:off x="748097" y="2165116"/>
            <a:ext cx="1808480" cy="583565"/>
          </a:xfrm>
          <a:prstGeom prst="rect">
            <a:avLst/>
          </a:prstGeom>
          <a:noFill/>
          <a:effectLst/>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3200" dirty="0">
                <a:solidFill>
                  <a:schemeClr val="bg1"/>
                </a:solidFill>
                <a:latin typeface="微软雅黑" panose="020B0503020204020204" pitchFamily="34" charset="-122"/>
                <a:ea typeface="微软雅黑" panose="020B0503020204020204" pitchFamily="34" charset="-122"/>
              </a:rPr>
              <a:t>项目背景</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8" name="稻壳儿春秋广告/盗版必究        原创来源：http://chn.docer.com/works?userid=199329941#!/work_time"/>
          <p:cNvSpPr/>
          <p:nvPr/>
        </p:nvSpPr>
        <p:spPr>
          <a:xfrm>
            <a:off x="454315" y="4307350"/>
            <a:ext cx="2256430" cy="1091820"/>
          </a:xfrm>
          <a:prstGeom prst="rect">
            <a:avLst/>
          </a:prstGeom>
          <a:solidFill>
            <a:schemeClr val="accent4">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p:cNvPicPr>
            <a:picLocks noChangeAspect="1"/>
          </p:cNvPicPr>
          <p:nvPr/>
        </p:nvPicPr>
        <p:blipFill>
          <a:blip r:embed="rId2" cstate="print">
            <a:extLst>
              <a:ext uri="{28A0092B-C50C-407E-A947-70E740481C1C}">
                <a14:useLocalDpi xmlns:a14="http://schemas.microsoft.com/office/drawing/2010/main" val="0"/>
              </a:ext>
            </a:extLst>
          </a:blip>
          <a:srcRect b="44312"/>
          <a:stretch>
            <a:fillRect/>
          </a:stretch>
        </p:blipFill>
        <p:spPr>
          <a:xfrm rot="10800000" flipH="1">
            <a:off x="9353550" y="927735"/>
            <a:ext cx="2846705" cy="1517015"/>
          </a:xfrm>
          <a:prstGeom prst="rect">
            <a:avLst/>
          </a:prstGeom>
        </p:spPr>
      </p:pic>
      <p:pic>
        <p:nvPicPr>
          <p:cNvPr id="20" name="图片 19"/>
          <p:cNvPicPr>
            <a:picLocks noChangeAspect="1"/>
          </p:cNvPicPr>
          <p:nvPr/>
        </p:nvPicPr>
        <p:blipFill>
          <a:blip r:embed="rId2" cstate="print">
            <a:extLst>
              <a:ext uri="{28A0092B-C50C-407E-A947-70E740481C1C}">
                <a14:useLocalDpi xmlns:a14="http://schemas.microsoft.com/office/drawing/2010/main" val="0"/>
              </a:ext>
            </a:extLst>
          </a:blip>
          <a:srcRect b="44312"/>
          <a:stretch>
            <a:fillRect/>
          </a:stretch>
        </p:blipFill>
        <p:spPr>
          <a:xfrm flipH="1">
            <a:off x="229235" y="4688840"/>
            <a:ext cx="2846705" cy="1517015"/>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matteo-raimondi-86rNiLqog4E-unsplash"/>
          <p:cNvPicPr>
            <a:picLocks noChangeAspect="1"/>
          </p:cNvPicPr>
          <p:nvPr/>
        </p:nvPicPr>
        <p:blipFill>
          <a:blip r:embed="rId1"/>
          <a:stretch>
            <a:fillRect/>
          </a:stretch>
        </p:blipFill>
        <p:spPr>
          <a:xfrm>
            <a:off x="9345930" y="1911350"/>
            <a:ext cx="2846070" cy="4164965"/>
          </a:xfrm>
          <a:prstGeom prst="rect">
            <a:avLst/>
          </a:prstGeom>
        </p:spPr>
      </p:pic>
      <p:sp>
        <p:nvSpPr>
          <p:cNvPr id="13" name="稻壳儿春秋广告/盗版必究        原创来源：http://chn.docer.com/works?userid=199329941#!/work_time"/>
          <p:cNvSpPr/>
          <p:nvPr/>
        </p:nvSpPr>
        <p:spPr>
          <a:xfrm>
            <a:off x="0" y="1911593"/>
            <a:ext cx="9353540" cy="109182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稻壳儿春秋广告/盗版必究        原创来源：http://chn.docer.com/works?userid=199329941#!/work_time"/>
          <p:cNvSpPr txBox="1"/>
          <p:nvPr/>
        </p:nvSpPr>
        <p:spPr>
          <a:xfrm>
            <a:off x="3218180" y="3545840"/>
            <a:ext cx="5756275" cy="1861185"/>
          </a:xfrm>
          <a:prstGeom prst="rect">
            <a:avLst/>
          </a:prstGeom>
          <a:noFill/>
          <a:effectLst/>
        </p:spPr>
        <p:txBody>
          <a:bodyPr wrap="square" rtlCol="0">
            <a:spAutoFit/>
          </a:bodyPr>
          <a:lstStyle/>
          <a:p>
            <a:pPr>
              <a:lnSpc>
                <a:spcPct val="120000"/>
              </a:lnSpc>
              <a:spcBef>
                <a:spcPct val="0"/>
              </a:spcBef>
              <a:buNone/>
            </a:pPr>
            <a:r>
              <a:rPr lang="zh-CN" altLang="en-US" sz="1200" dirty="0">
                <a:solidFill>
                  <a:schemeClr val="tx1">
                    <a:lumMod val="50000"/>
                    <a:lumOff val="50000"/>
                  </a:schemeClr>
                </a:solidFill>
                <a:sym typeface="微软雅黑" panose="020B0503020204020204" pitchFamily="34" charset="-122"/>
              </a:rPr>
              <a:t>现状：</a:t>
            </a:r>
            <a:endParaRPr lang="zh-CN" altLang="en-US" sz="1200" dirty="0">
              <a:solidFill>
                <a:schemeClr val="tx1">
                  <a:lumMod val="50000"/>
                  <a:lumOff val="50000"/>
                </a:schemeClr>
              </a:solidFill>
              <a:sym typeface="微软雅黑" panose="020B0503020204020204" pitchFamily="34" charset="-122"/>
            </a:endParaRPr>
          </a:p>
          <a:p>
            <a:pPr>
              <a:lnSpc>
                <a:spcPct val="120000"/>
              </a:lnSpc>
              <a:spcBef>
                <a:spcPct val="0"/>
              </a:spcBef>
              <a:buNone/>
            </a:pPr>
            <a:r>
              <a:rPr lang="zh-CN" altLang="en-US" sz="1200" dirty="0">
                <a:solidFill>
                  <a:schemeClr val="tx1">
                    <a:lumMod val="50000"/>
                    <a:lumOff val="50000"/>
                  </a:schemeClr>
                </a:solidFill>
                <a:sym typeface="微软雅黑" panose="020B0503020204020204" pitchFamily="34" charset="-122"/>
              </a:rPr>
              <a:t>（</a:t>
            </a:r>
            <a:r>
              <a:rPr lang="en-US" altLang="zh-CN" sz="1200" dirty="0">
                <a:solidFill>
                  <a:schemeClr val="tx1">
                    <a:lumMod val="50000"/>
                    <a:lumOff val="50000"/>
                  </a:schemeClr>
                </a:solidFill>
                <a:sym typeface="微软雅黑" panose="020B0503020204020204" pitchFamily="34" charset="-122"/>
              </a:rPr>
              <a:t>1</a:t>
            </a:r>
            <a:r>
              <a:rPr lang="zh-CN" altLang="en-US" sz="1200" dirty="0">
                <a:solidFill>
                  <a:schemeClr val="tx1">
                    <a:lumMod val="50000"/>
                    <a:lumOff val="50000"/>
                  </a:schemeClr>
                </a:solidFill>
                <a:sym typeface="微软雅黑" panose="020B0503020204020204" pitchFamily="34" charset="-122"/>
              </a:rPr>
              <a:t>）国内目前具有生产智能化温室能力的公司</a:t>
            </a:r>
            <a:r>
              <a:rPr lang="zh-CN" altLang="en-US" sz="1200" dirty="0">
                <a:solidFill>
                  <a:schemeClr val="tx1">
                    <a:lumMod val="50000"/>
                    <a:lumOff val="50000"/>
                  </a:schemeClr>
                </a:solidFill>
                <a:sym typeface="微软雅黑" panose="020B0503020204020204" pitchFamily="34" charset="-122"/>
              </a:rPr>
              <a:t>少，只有约</a:t>
            </a:r>
            <a:r>
              <a:rPr lang="en-US" altLang="zh-CN" sz="1200" dirty="0">
                <a:solidFill>
                  <a:schemeClr val="tx1">
                    <a:lumMod val="50000"/>
                    <a:lumOff val="50000"/>
                  </a:schemeClr>
                </a:solidFill>
                <a:sym typeface="微软雅黑" panose="020B0503020204020204" pitchFamily="34" charset="-122"/>
              </a:rPr>
              <a:t>20</a:t>
            </a:r>
            <a:r>
              <a:rPr lang="zh-CN" altLang="en-US" sz="1200" dirty="0">
                <a:solidFill>
                  <a:schemeClr val="tx1">
                    <a:lumMod val="50000"/>
                    <a:lumOff val="50000"/>
                  </a:schemeClr>
                </a:solidFill>
                <a:sym typeface="微软雅黑" panose="020B0503020204020204" pitchFamily="34" charset="-122"/>
              </a:rPr>
              <a:t>余家；</a:t>
            </a:r>
            <a:endParaRPr lang="zh-CN" altLang="en-US" sz="1200" dirty="0">
              <a:solidFill>
                <a:schemeClr val="tx1">
                  <a:lumMod val="50000"/>
                  <a:lumOff val="50000"/>
                </a:schemeClr>
              </a:solidFill>
              <a:sym typeface="微软雅黑" panose="020B0503020204020204" pitchFamily="34" charset="-122"/>
            </a:endParaRPr>
          </a:p>
          <a:p>
            <a:pPr>
              <a:lnSpc>
                <a:spcPct val="120000"/>
              </a:lnSpc>
              <a:spcBef>
                <a:spcPct val="0"/>
              </a:spcBef>
              <a:buNone/>
            </a:pPr>
            <a:r>
              <a:rPr lang="zh-CN" altLang="en-US" sz="1200" dirty="0">
                <a:solidFill>
                  <a:schemeClr val="tx1">
                    <a:lumMod val="50000"/>
                    <a:lumOff val="50000"/>
                  </a:schemeClr>
                </a:solidFill>
                <a:sym typeface="微软雅黑" panose="020B0503020204020204" pitchFamily="34" charset="-122"/>
              </a:rPr>
              <a:t>（</a:t>
            </a:r>
            <a:r>
              <a:rPr lang="en-US" altLang="zh-CN" sz="1200" dirty="0">
                <a:solidFill>
                  <a:schemeClr val="tx1">
                    <a:lumMod val="50000"/>
                    <a:lumOff val="50000"/>
                  </a:schemeClr>
                </a:solidFill>
                <a:sym typeface="微软雅黑" panose="020B0503020204020204" pitchFamily="34" charset="-122"/>
              </a:rPr>
              <a:t>2</a:t>
            </a:r>
            <a:r>
              <a:rPr lang="zh-CN" altLang="en-US" sz="1200" dirty="0">
                <a:solidFill>
                  <a:schemeClr val="tx1">
                    <a:lumMod val="50000"/>
                    <a:lumOff val="50000"/>
                  </a:schemeClr>
                </a:solidFill>
                <a:sym typeface="微软雅黑" panose="020B0503020204020204" pitchFamily="34" charset="-122"/>
              </a:rPr>
              <a:t>）人们对于智能温室的认知较少；</a:t>
            </a:r>
            <a:endParaRPr lang="zh-CN" altLang="en-US" sz="1200" dirty="0">
              <a:solidFill>
                <a:schemeClr val="tx1">
                  <a:lumMod val="50000"/>
                  <a:lumOff val="50000"/>
                </a:schemeClr>
              </a:solidFill>
              <a:sym typeface="微软雅黑" panose="020B0503020204020204" pitchFamily="34" charset="-122"/>
            </a:endParaRPr>
          </a:p>
          <a:p>
            <a:pPr>
              <a:lnSpc>
                <a:spcPct val="120000"/>
              </a:lnSpc>
              <a:spcBef>
                <a:spcPct val="0"/>
              </a:spcBef>
              <a:buNone/>
            </a:pPr>
            <a:r>
              <a:rPr lang="zh-CN" altLang="en-US" sz="1200" dirty="0">
                <a:solidFill>
                  <a:schemeClr val="tx1">
                    <a:lumMod val="50000"/>
                    <a:lumOff val="50000"/>
                  </a:schemeClr>
                </a:solidFill>
                <a:sym typeface="微软雅黑" panose="020B0503020204020204" pitchFamily="34" charset="-122"/>
              </a:rPr>
              <a:t>（</a:t>
            </a:r>
            <a:r>
              <a:rPr lang="en-US" altLang="zh-CN" sz="1200" dirty="0">
                <a:solidFill>
                  <a:schemeClr val="tx1">
                    <a:lumMod val="50000"/>
                    <a:lumOff val="50000"/>
                  </a:schemeClr>
                </a:solidFill>
                <a:sym typeface="微软雅黑" panose="020B0503020204020204" pitchFamily="34" charset="-122"/>
              </a:rPr>
              <a:t>3</a:t>
            </a:r>
            <a:r>
              <a:rPr lang="zh-CN" altLang="en-US" sz="1200" dirty="0">
                <a:solidFill>
                  <a:schemeClr val="tx1">
                    <a:lumMod val="50000"/>
                    <a:lumOff val="50000"/>
                  </a:schemeClr>
                </a:solidFill>
                <a:sym typeface="微软雅黑" panose="020B0503020204020204" pitchFamily="34" charset="-122"/>
              </a:rPr>
              <a:t>）盈利模式较为单一；</a:t>
            </a:r>
            <a:endParaRPr lang="zh-CN" altLang="en-US" sz="1200" dirty="0">
              <a:solidFill>
                <a:schemeClr val="tx1">
                  <a:lumMod val="50000"/>
                  <a:lumOff val="50000"/>
                </a:schemeClr>
              </a:solidFill>
              <a:sym typeface="微软雅黑" panose="020B0503020204020204" pitchFamily="34" charset="-122"/>
            </a:endParaRPr>
          </a:p>
          <a:p>
            <a:pPr>
              <a:lnSpc>
                <a:spcPct val="120000"/>
              </a:lnSpc>
              <a:spcBef>
                <a:spcPct val="0"/>
              </a:spcBef>
              <a:buNone/>
            </a:pPr>
            <a:r>
              <a:rPr lang="en-US" altLang="zh-CN" sz="1200" dirty="0">
                <a:solidFill>
                  <a:schemeClr val="tx1">
                    <a:lumMod val="50000"/>
                    <a:lumOff val="50000"/>
                  </a:schemeClr>
                </a:solidFill>
                <a:sym typeface="微软雅黑" panose="020B0503020204020204" pitchFamily="34" charset="-122"/>
              </a:rPr>
              <a:t>       </a:t>
            </a:r>
            <a:r>
              <a:rPr lang="zh-CN" altLang="en-US" sz="1200" dirty="0">
                <a:solidFill>
                  <a:schemeClr val="tx1">
                    <a:lumMod val="50000"/>
                    <a:lumOff val="50000"/>
                  </a:schemeClr>
                </a:solidFill>
                <a:sym typeface="微软雅黑" panose="020B0503020204020204" pitchFamily="34" charset="-122"/>
              </a:rPr>
              <a:t>智能温室大棚在国内还要有一个</a:t>
            </a:r>
            <a:r>
              <a:rPr lang="zh-CN" altLang="en-US" sz="1200" dirty="0">
                <a:solidFill>
                  <a:schemeClr val="tx1">
                    <a:lumMod val="50000"/>
                    <a:lumOff val="50000"/>
                  </a:schemeClr>
                </a:solidFill>
                <a:highlight>
                  <a:srgbClr val="FFFF00"/>
                </a:highlight>
                <a:sym typeface="微软雅黑" panose="020B0503020204020204" pitchFamily="34" charset="-122"/>
              </a:rPr>
              <a:t>持续认知</a:t>
            </a:r>
            <a:r>
              <a:rPr lang="zh-CN" altLang="en-US" sz="1200" dirty="0">
                <a:solidFill>
                  <a:schemeClr val="tx1">
                    <a:lumMod val="50000"/>
                    <a:lumOff val="50000"/>
                  </a:schemeClr>
                </a:solidFill>
                <a:sym typeface="微软雅黑" panose="020B0503020204020204" pitchFamily="34" charset="-122"/>
              </a:rPr>
              <a:t>的过程，同时也是对农业种植行业、休闲生态温室认知的一个过程。开发一个成熟完备的农业信息智能化管理平台有较好地商业前景。</a:t>
            </a:r>
            <a:endParaRPr lang="zh-CN" altLang="en-US" sz="1200" dirty="0">
              <a:solidFill>
                <a:schemeClr val="tx1">
                  <a:lumMod val="50000"/>
                  <a:lumOff val="50000"/>
                </a:schemeClr>
              </a:solidFill>
              <a:sym typeface="微软雅黑" panose="020B0503020204020204" pitchFamily="34" charset="-122"/>
            </a:endParaRPr>
          </a:p>
          <a:p>
            <a:pPr lvl="0" algn="ctr">
              <a:lnSpc>
                <a:spcPct val="120000"/>
              </a:lnSpc>
              <a:defRPr/>
            </a:pPr>
            <a:endParaRPr lang="zh-CN" altLang="en-US" sz="1200" dirty="0">
              <a:solidFill>
                <a:prstClr val="black">
                  <a:lumMod val="50000"/>
                  <a:lumOff val="50000"/>
                </a:prstClr>
              </a:solidFill>
              <a:latin typeface="Arial" panose="020B0604020202020204"/>
              <a:ea typeface="微软雅黑" panose="020B0503020204020204" pitchFamily="34" charset="-122"/>
            </a:endParaRPr>
          </a:p>
        </p:txBody>
      </p:sp>
      <p:sp>
        <p:nvSpPr>
          <p:cNvPr id="16" name="稻壳儿春秋广告/盗版必究        原创来源：http://chn.docer.com/works?userid=199329941#!/work_time"/>
          <p:cNvSpPr txBox="1"/>
          <p:nvPr/>
        </p:nvSpPr>
        <p:spPr>
          <a:xfrm>
            <a:off x="748097" y="2165116"/>
            <a:ext cx="4653280" cy="583565"/>
          </a:xfrm>
          <a:prstGeom prst="rect">
            <a:avLst/>
          </a:prstGeom>
          <a:noFill/>
          <a:effectLst/>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200" dirty="0">
                <a:solidFill>
                  <a:schemeClr val="bg1"/>
                </a:solidFill>
                <a:latin typeface="微软雅黑" panose="020B0503020204020204" pitchFamily="34" charset="-122"/>
                <a:ea typeface="微软雅黑" panose="020B0503020204020204" pitchFamily="34" charset="-122"/>
              </a:rPr>
              <a:t>行业市场现状及发展</a:t>
            </a:r>
            <a:r>
              <a:rPr lang="zh-CN" altLang="en-US" sz="3200" dirty="0">
                <a:solidFill>
                  <a:schemeClr val="bg1"/>
                </a:solidFill>
                <a:latin typeface="微软雅黑" panose="020B0503020204020204" pitchFamily="34" charset="-122"/>
                <a:ea typeface="微软雅黑" panose="020B0503020204020204" pitchFamily="34" charset="-122"/>
              </a:rPr>
              <a:t>趋势</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8" name="稻壳儿春秋广告/盗版必究        原创来源：http://chn.docer.com/works?userid=199329941#!/work_time"/>
          <p:cNvSpPr/>
          <p:nvPr/>
        </p:nvSpPr>
        <p:spPr>
          <a:xfrm>
            <a:off x="454315" y="4307350"/>
            <a:ext cx="2256430" cy="1091820"/>
          </a:xfrm>
          <a:prstGeom prst="rect">
            <a:avLst/>
          </a:prstGeom>
          <a:solidFill>
            <a:schemeClr val="accent4">
              <a:lumMod val="60000"/>
              <a:lumOff val="4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p:cNvPicPr>
            <a:picLocks noChangeAspect="1"/>
          </p:cNvPicPr>
          <p:nvPr/>
        </p:nvPicPr>
        <p:blipFill>
          <a:blip r:embed="rId2" cstate="print">
            <a:extLst>
              <a:ext uri="{28A0092B-C50C-407E-A947-70E740481C1C}">
                <a14:useLocalDpi xmlns:a14="http://schemas.microsoft.com/office/drawing/2010/main" val="0"/>
              </a:ext>
            </a:extLst>
          </a:blip>
          <a:srcRect b="44312"/>
          <a:stretch>
            <a:fillRect/>
          </a:stretch>
        </p:blipFill>
        <p:spPr>
          <a:xfrm rot="10800000" flipH="1">
            <a:off x="9353550" y="927735"/>
            <a:ext cx="2846705" cy="1517015"/>
          </a:xfrm>
          <a:prstGeom prst="rect">
            <a:avLst/>
          </a:prstGeom>
        </p:spPr>
      </p:pic>
      <p:pic>
        <p:nvPicPr>
          <p:cNvPr id="20" name="图片 19"/>
          <p:cNvPicPr>
            <a:picLocks noChangeAspect="1"/>
          </p:cNvPicPr>
          <p:nvPr/>
        </p:nvPicPr>
        <p:blipFill>
          <a:blip r:embed="rId2" cstate="print">
            <a:extLst>
              <a:ext uri="{28A0092B-C50C-407E-A947-70E740481C1C}">
                <a14:useLocalDpi xmlns:a14="http://schemas.microsoft.com/office/drawing/2010/main" val="0"/>
              </a:ext>
            </a:extLst>
          </a:blip>
          <a:srcRect b="44312"/>
          <a:stretch>
            <a:fillRect/>
          </a:stretch>
        </p:blipFill>
        <p:spPr>
          <a:xfrm flipH="1">
            <a:off x="337820" y="4488180"/>
            <a:ext cx="2846705" cy="1517015"/>
          </a:xfrm>
          <a:prstGeom prst="rect">
            <a:avLst/>
          </a:prstGeom>
        </p:spPr>
      </p:pic>
      <p:pic>
        <p:nvPicPr>
          <p:cNvPr id="3" name="图片 2"/>
          <p:cNvPicPr>
            <a:picLocks noChangeAspect="1"/>
          </p:cNvPicPr>
          <p:nvPr/>
        </p:nvPicPr>
        <p:blipFill>
          <a:blip r:embed="rId3"/>
          <a:srcRect l="8023" t="4912" r="6698"/>
          <a:stretch>
            <a:fillRect/>
          </a:stretch>
        </p:blipFill>
        <p:spPr>
          <a:xfrm>
            <a:off x="650558" y="2105025"/>
            <a:ext cx="4495165" cy="2876550"/>
          </a:xfrm>
          <a:prstGeom prst="rect">
            <a:avLst/>
          </a:prstGeom>
          <a:noFill/>
          <a:ln>
            <a:noFill/>
          </a:ln>
        </p:spPr>
      </p:pic>
      <p:pic>
        <p:nvPicPr>
          <p:cNvPr id="30" name="图片 30"/>
          <p:cNvPicPr>
            <a:picLocks noChangeAspect="1"/>
          </p:cNvPicPr>
          <p:nvPr/>
        </p:nvPicPr>
        <p:blipFill>
          <a:blip r:embed="rId4"/>
          <a:srcRect l="4145" t="2626" r="2277" b="1916"/>
          <a:stretch>
            <a:fillRect/>
          </a:stretch>
        </p:blipFill>
        <p:spPr>
          <a:xfrm>
            <a:off x="6669723" y="2165033"/>
            <a:ext cx="4932045" cy="28162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春秋广告/盗版必究        原创来源：http://chn.docer.com/works?userid=199329941#!/work_time"/>
          <p:cNvSpPr txBox="1"/>
          <p:nvPr/>
        </p:nvSpPr>
        <p:spPr>
          <a:xfrm>
            <a:off x="5224916" y="207491"/>
            <a:ext cx="1722238"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竞品分析</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73342" y="508727"/>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Competitor Analysis</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5" name="稻壳儿春秋广告/盗版必究        原创来源：http://chn.docer.com/works?userid=199329941#!/work_time"/>
          <p:cNvSpPr txBox="1"/>
          <p:nvPr/>
        </p:nvSpPr>
        <p:spPr>
          <a:xfrm>
            <a:off x="1064895" y="1795780"/>
            <a:ext cx="2698750" cy="368300"/>
          </a:xfrm>
          <a:prstGeom prst="rect">
            <a:avLst/>
          </a:prstGeom>
          <a:noFill/>
        </p:spPr>
        <p:txBody>
          <a:bodyPr wrap="square" rtlCol="0">
            <a:spAutoFit/>
          </a:bodyPr>
          <a:lstStyle/>
          <a:p>
            <a:pPr algn="ctr"/>
            <a:r>
              <a:rPr lang="zh-CN" altLang="en-US" dirty="0">
                <a:solidFill>
                  <a:srgbClr val="123C27"/>
                </a:solidFill>
                <a:latin typeface="微软雅黑" panose="020B0503020204020204" pitchFamily="34" charset="-122"/>
                <a:ea typeface="微软雅黑" panose="020B0503020204020204" pitchFamily="34" charset="-122"/>
              </a:rPr>
              <a:t>智慧农业主机控制系统</a:t>
            </a:r>
            <a:endParaRPr lang="zh-CN" altLang="en-US" dirty="0">
              <a:solidFill>
                <a:srgbClr val="123C27"/>
              </a:solidFill>
              <a:latin typeface="微软雅黑" panose="020B0503020204020204" pitchFamily="34" charset="-122"/>
              <a:ea typeface="微软雅黑" panose="020B0503020204020204" pitchFamily="34" charset="-122"/>
            </a:endParaRPr>
          </a:p>
        </p:txBody>
      </p:sp>
      <p:sp>
        <p:nvSpPr>
          <p:cNvPr id="16" name="稻壳儿春秋广告/盗版必究        原创来源：http://chn.docer.com/works?userid=199329941#!/work_time"/>
          <p:cNvSpPr txBox="1"/>
          <p:nvPr/>
        </p:nvSpPr>
        <p:spPr>
          <a:xfrm>
            <a:off x="1155747" y="2146126"/>
            <a:ext cx="2814088" cy="751205"/>
          </a:xfrm>
          <a:prstGeom prst="rect">
            <a:avLst/>
          </a:prstGeom>
          <a:noFill/>
        </p:spPr>
        <p:txBody>
          <a:bodyPr wrap="square" rtlCol="0">
            <a:spAutoFit/>
          </a:bodyPr>
          <a:lstStyle/>
          <a:p>
            <a:pPr algn="ctr">
              <a:lnSpc>
                <a:spcPct val="13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缺点：所使用的主机规模较小，在大型场地需要大规模监测的情况下可能不太适用，监测范围较小，效率较低</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 name="稻壳儿春秋广告/盗版必究        原创来源：http://chn.docer.com/works?userid=199329941#!/work_time"/>
          <p:cNvSpPr txBox="1"/>
          <p:nvPr/>
        </p:nvSpPr>
        <p:spPr>
          <a:xfrm>
            <a:off x="1259205" y="4167505"/>
            <a:ext cx="2348865" cy="368300"/>
          </a:xfrm>
          <a:prstGeom prst="rect">
            <a:avLst/>
          </a:prstGeom>
          <a:noFill/>
        </p:spPr>
        <p:txBody>
          <a:bodyPr wrap="square" rtlCol="0">
            <a:spAutoFit/>
          </a:bodyPr>
          <a:lstStyle/>
          <a:p>
            <a:pPr algn="ctr"/>
            <a:r>
              <a:rPr lang="zh-CN" altLang="en-US" dirty="0">
                <a:solidFill>
                  <a:srgbClr val="3E8D66"/>
                </a:solidFill>
                <a:latin typeface="微软雅黑" panose="020B0503020204020204" pitchFamily="34" charset="-122"/>
                <a:ea typeface="微软雅黑" panose="020B0503020204020204" pitchFamily="34" charset="-122"/>
              </a:rPr>
              <a:t>智慧农业控制箱系统</a:t>
            </a:r>
            <a:endParaRPr lang="zh-CN" altLang="en-US" dirty="0">
              <a:solidFill>
                <a:srgbClr val="3E8D66"/>
              </a:solidFill>
              <a:latin typeface="微软雅黑" panose="020B0503020204020204" pitchFamily="34" charset="-122"/>
              <a:ea typeface="微软雅黑" panose="020B0503020204020204" pitchFamily="34" charset="-122"/>
            </a:endParaRPr>
          </a:p>
        </p:txBody>
      </p:sp>
      <p:sp>
        <p:nvSpPr>
          <p:cNvPr id="18" name="稻壳儿春秋广告/盗版必究        原创来源：http://chn.docer.com/works?userid=199329941#!/work_time"/>
          <p:cNvSpPr txBox="1"/>
          <p:nvPr/>
        </p:nvSpPr>
        <p:spPr>
          <a:xfrm>
            <a:off x="1155747" y="4536848"/>
            <a:ext cx="2814088" cy="530860"/>
          </a:xfrm>
          <a:prstGeom prst="rect">
            <a:avLst/>
          </a:prstGeom>
          <a:noFill/>
        </p:spPr>
        <p:txBody>
          <a:bodyPr wrap="square" rtlCol="0">
            <a:spAutoFit/>
          </a:bodyPr>
          <a:lstStyle/>
          <a:p>
            <a:pPr algn="ctr">
              <a:lnSpc>
                <a:spcPct val="130000"/>
              </a:lnSpc>
            </a:pPr>
            <a:r>
              <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rPr>
              <a:t>规模较小，满足不了大规模监测的需求，监测能力有限。</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稻壳儿春秋广告/盗版必究        原创来源：http://chn.docer.com/works?userid=199329941#!/work_time"/>
          <p:cNvSpPr txBox="1"/>
          <p:nvPr/>
        </p:nvSpPr>
        <p:spPr>
          <a:xfrm>
            <a:off x="8307705" y="1776730"/>
            <a:ext cx="2312035" cy="368300"/>
          </a:xfrm>
          <a:prstGeom prst="rect">
            <a:avLst/>
          </a:prstGeom>
          <a:noFill/>
        </p:spPr>
        <p:txBody>
          <a:bodyPr wrap="square" rtlCol="0">
            <a:spAutoFit/>
          </a:bodyPr>
          <a:lstStyle/>
          <a:p>
            <a:pPr algn="ctr"/>
            <a:r>
              <a:rPr lang="zh-CN" altLang="en-US" dirty="0">
                <a:solidFill>
                  <a:srgbClr val="31751F"/>
                </a:solidFill>
                <a:latin typeface="微软雅黑" panose="020B0503020204020204" pitchFamily="34" charset="-122"/>
                <a:ea typeface="微软雅黑" panose="020B0503020204020204" pitchFamily="34" charset="-122"/>
              </a:rPr>
              <a:t>智慧农业解决方案</a:t>
            </a:r>
            <a:endParaRPr lang="zh-CN" altLang="en-US" dirty="0">
              <a:solidFill>
                <a:srgbClr val="31751F"/>
              </a:solidFill>
              <a:latin typeface="微软雅黑" panose="020B0503020204020204" pitchFamily="34" charset="-122"/>
              <a:ea typeface="微软雅黑" panose="020B0503020204020204" pitchFamily="34" charset="-122"/>
            </a:endParaRPr>
          </a:p>
        </p:txBody>
      </p:sp>
      <p:sp>
        <p:nvSpPr>
          <p:cNvPr id="20" name="稻壳儿春秋广告/盗版必究        原创来源：http://chn.docer.com/works?userid=199329941#!/work_time"/>
          <p:cNvSpPr txBox="1"/>
          <p:nvPr/>
        </p:nvSpPr>
        <p:spPr>
          <a:xfrm>
            <a:off x="8222166" y="2146126"/>
            <a:ext cx="2814088" cy="751205"/>
          </a:xfrm>
          <a:prstGeom prst="rect">
            <a:avLst/>
          </a:prstGeom>
          <a:noFill/>
        </p:spPr>
        <p:txBody>
          <a:bodyPr wrap="square" rtlCol="0">
            <a:spAutoFit/>
          </a:bodyPr>
          <a:lstStyle/>
          <a:p>
            <a:pPr algn="ctr">
              <a:lnSpc>
                <a:spcPct val="13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缺点：对先进技术的需求较大，设备构建与安装较为复杂，所需场地较广，一时半会很难在市场上进行推广</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稻壳儿春秋广告/盗版必究        原创来源：http://chn.docer.com/works?userid=199329941#!/work_time"/>
          <p:cNvSpPr txBox="1"/>
          <p:nvPr/>
        </p:nvSpPr>
        <p:spPr>
          <a:xfrm>
            <a:off x="9079940" y="4167516"/>
            <a:ext cx="1098541" cy="368300"/>
          </a:xfrm>
          <a:prstGeom prst="rect">
            <a:avLst/>
          </a:prstGeom>
          <a:noFill/>
        </p:spPr>
        <p:txBody>
          <a:bodyPr wrap="square" rtlCol="0">
            <a:spAutoFit/>
          </a:bodyPr>
          <a:lstStyle/>
          <a:p>
            <a:pPr algn="ctr"/>
            <a:r>
              <a:rPr lang="en-US" altLang="zh-CN" dirty="0">
                <a:solidFill>
                  <a:srgbClr val="63C0C1"/>
                </a:solidFill>
                <a:latin typeface="微软雅黑" panose="020B0503020204020204" pitchFamily="34" charset="-122"/>
                <a:ea typeface="微软雅黑" panose="020B0503020204020204" pitchFamily="34" charset="-122"/>
              </a:rPr>
              <a:t>……</a:t>
            </a:r>
            <a:endParaRPr lang="zh-CN" altLang="en-US" dirty="0">
              <a:solidFill>
                <a:srgbClr val="63C0C1"/>
              </a:solidFill>
              <a:latin typeface="微软雅黑" panose="020B0503020204020204" pitchFamily="34" charset="-122"/>
              <a:ea typeface="微软雅黑" panose="020B0503020204020204" pitchFamily="34" charset="-122"/>
            </a:endParaRPr>
          </a:p>
        </p:txBody>
      </p:sp>
      <p:sp>
        <p:nvSpPr>
          <p:cNvPr id="23" name="稻壳儿春秋广告/盗版必究        原创来源：http://chn.docer.com/works?userid=199329941#!/work_time"/>
          <p:cNvSpPr/>
          <p:nvPr/>
        </p:nvSpPr>
        <p:spPr>
          <a:xfrm rot="18900000" flipV="1">
            <a:off x="4233182" y="2457289"/>
            <a:ext cx="2125273" cy="614786"/>
          </a:xfrm>
          <a:custGeom>
            <a:avLst/>
            <a:gdLst>
              <a:gd name="connsiteX0" fmla="*/ 2254705 w 2254705"/>
              <a:gd name="connsiteY0" fmla="*/ 652226 h 652227"/>
              <a:gd name="connsiteX1" fmla="*/ 2254705 w 2254705"/>
              <a:gd name="connsiteY1" fmla="*/ 320924 h 652227"/>
              <a:gd name="connsiteX2" fmla="*/ 1933781 w 2254705"/>
              <a:gd name="connsiteY2" fmla="*/ 0 h 652227"/>
              <a:gd name="connsiteX3" fmla="*/ 1884842 w 2254705"/>
              <a:gd name="connsiteY3" fmla="*/ 44479 h 652227"/>
              <a:gd name="connsiteX4" fmla="*/ 1127354 w 2254705"/>
              <a:gd name="connsiteY4" fmla="*/ 316411 h 652227"/>
              <a:gd name="connsiteX5" fmla="*/ 369865 w 2254705"/>
              <a:gd name="connsiteY5" fmla="*/ 44480 h 652227"/>
              <a:gd name="connsiteX6" fmla="*/ 320925 w 2254705"/>
              <a:gd name="connsiteY6" fmla="*/ 0 h 652227"/>
              <a:gd name="connsiteX7" fmla="*/ 0 w 2254705"/>
              <a:gd name="connsiteY7" fmla="*/ 320925 h 652227"/>
              <a:gd name="connsiteX8" fmla="*/ 0 w 2254705"/>
              <a:gd name="connsiteY8" fmla="*/ 652227 h 652227"/>
              <a:gd name="connsiteX9" fmla="*/ 2254705 w 2254705"/>
              <a:gd name="connsiteY9" fmla="*/ 652226 h 65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4705" h="652227">
                <a:moveTo>
                  <a:pt x="2254705" y="652226"/>
                </a:moveTo>
                <a:lnTo>
                  <a:pt x="2254705" y="320924"/>
                </a:lnTo>
                <a:lnTo>
                  <a:pt x="1933781" y="0"/>
                </a:lnTo>
                <a:lnTo>
                  <a:pt x="1884842" y="44479"/>
                </a:lnTo>
                <a:cubicBezTo>
                  <a:pt x="1678993" y="214361"/>
                  <a:pt x="1415091" y="316411"/>
                  <a:pt x="1127354" y="316411"/>
                </a:cubicBezTo>
                <a:cubicBezTo>
                  <a:pt x="839616" y="316411"/>
                  <a:pt x="575713" y="214361"/>
                  <a:pt x="369865" y="44480"/>
                </a:cubicBezTo>
                <a:lnTo>
                  <a:pt x="320925" y="0"/>
                </a:lnTo>
                <a:lnTo>
                  <a:pt x="0" y="320925"/>
                </a:lnTo>
                <a:lnTo>
                  <a:pt x="0" y="652227"/>
                </a:lnTo>
                <a:lnTo>
                  <a:pt x="2254705" y="652226"/>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24" name="稻壳儿春秋广告/盗版必究        原创来源：http://chn.docer.com/works?userid=199329941#!/work_time"/>
          <p:cNvSpPr/>
          <p:nvPr/>
        </p:nvSpPr>
        <p:spPr>
          <a:xfrm rot="8100000" flipV="1">
            <a:off x="5833555" y="4057659"/>
            <a:ext cx="2125265" cy="614785"/>
          </a:xfrm>
          <a:custGeom>
            <a:avLst/>
            <a:gdLst>
              <a:gd name="connsiteX0" fmla="*/ 0 w 2254697"/>
              <a:gd name="connsiteY0" fmla="*/ 320925 h 652226"/>
              <a:gd name="connsiteX1" fmla="*/ 0 w 2254697"/>
              <a:gd name="connsiteY1" fmla="*/ 652226 h 652226"/>
              <a:gd name="connsiteX2" fmla="*/ 2254697 w 2254697"/>
              <a:gd name="connsiteY2" fmla="*/ 652226 h 652226"/>
              <a:gd name="connsiteX3" fmla="*/ 2254697 w 2254697"/>
              <a:gd name="connsiteY3" fmla="*/ 320925 h 652226"/>
              <a:gd name="connsiteX4" fmla="*/ 1933773 w 2254697"/>
              <a:gd name="connsiteY4" fmla="*/ 0 h 652226"/>
              <a:gd name="connsiteX5" fmla="*/ 1884836 w 2254697"/>
              <a:gd name="connsiteY5" fmla="*/ 44477 h 652226"/>
              <a:gd name="connsiteX6" fmla="*/ 1127348 w 2254697"/>
              <a:gd name="connsiteY6" fmla="*/ 316409 h 652226"/>
              <a:gd name="connsiteX7" fmla="*/ 369860 w 2254697"/>
              <a:gd name="connsiteY7" fmla="*/ 44477 h 652226"/>
              <a:gd name="connsiteX8" fmla="*/ 320924 w 2254697"/>
              <a:gd name="connsiteY8" fmla="*/ 1 h 652226"/>
              <a:gd name="connsiteX9" fmla="*/ 0 w 2254697"/>
              <a:gd name="connsiteY9" fmla="*/ 320925 h 652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4697" h="652226">
                <a:moveTo>
                  <a:pt x="0" y="320925"/>
                </a:moveTo>
                <a:lnTo>
                  <a:pt x="0" y="652226"/>
                </a:lnTo>
                <a:lnTo>
                  <a:pt x="2254697" y="652226"/>
                </a:lnTo>
                <a:lnTo>
                  <a:pt x="2254697" y="320925"/>
                </a:lnTo>
                <a:lnTo>
                  <a:pt x="1933773" y="0"/>
                </a:lnTo>
                <a:lnTo>
                  <a:pt x="1884836" y="44477"/>
                </a:lnTo>
                <a:cubicBezTo>
                  <a:pt x="1678988" y="214359"/>
                  <a:pt x="1415086" y="316409"/>
                  <a:pt x="1127348" y="316409"/>
                </a:cubicBezTo>
                <a:cubicBezTo>
                  <a:pt x="839611" y="316409"/>
                  <a:pt x="575708" y="214359"/>
                  <a:pt x="369860" y="44477"/>
                </a:cubicBezTo>
                <a:lnTo>
                  <a:pt x="320924" y="1"/>
                </a:lnTo>
                <a:lnTo>
                  <a:pt x="0" y="320925"/>
                </a:ln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25" name="稻壳儿春秋广告/盗版必究        原创来源：http://chn.docer.com/works?userid=199329941#!/work_time"/>
          <p:cNvSpPr/>
          <p:nvPr/>
        </p:nvSpPr>
        <p:spPr>
          <a:xfrm rot="13500000" flipV="1">
            <a:off x="4233186" y="4057659"/>
            <a:ext cx="2125264" cy="614782"/>
          </a:xfrm>
          <a:custGeom>
            <a:avLst/>
            <a:gdLst>
              <a:gd name="connsiteX0" fmla="*/ 1933770 w 2254693"/>
              <a:gd name="connsiteY0" fmla="*/ 0 h 652223"/>
              <a:gd name="connsiteX1" fmla="*/ 1884834 w 2254693"/>
              <a:gd name="connsiteY1" fmla="*/ 44476 h 652223"/>
              <a:gd name="connsiteX2" fmla="*/ 1127345 w 2254693"/>
              <a:gd name="connsiteY2" fmla="*/ 316408 h 652223"/>
              <a:gd name="connsiteX3" fmla="*/ 369856 w 2254693"/>
              <a:gd name="connsiteY3" fmla="*/ 44477 h 652223"/>
              <a:gd name="connsiteX4" fmla="*/ 320922 w 2254693"/>
              <a:gd name="connsiteY4" fmla="*/ 2 h 652223"/>
              <a:gd name="connsiteX5" fmla="*/ 0 w 2254693"/>
              <a:gd name="connsiteY5" fmla="*/ 320923 h 652223"/>
              <a:gd name="connsiteX6" fmla="*/ 0 w 2254693"/>
              <a:gd name="connsiteY6" fmla="*/ 652223 h 652223"/>
              <a:gd name="connsiteX7" fmla="*/ 2254693 w 2254693"/>
              <a:gd name="connsiteY7" fmla="*/ 652223 h 652223"/>
              <a:gd name="connsiteX8" fmla="*/ 2254693 w 2254693"/>
              <a:gd name="connsiteY8" fmla="*/ 320923 h 652223"/>
              <a:gd name="connsiteX9" fmla="*/ 1933770 w 2254693"/>
              <a:gd name="connsiteY9" fmla="*/ 0 h 652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4693" h="652223">
                <a:moveTo>
                  <a:pt x="1933770" y="0"/>
                </a:moveTo>
                <a:lnTo>
                  <a:pt x="1884834" y="44476"/>
                </a:lnTo>
                <a:cubicBezTo>
                  <a:pt x="1678986" y="214357"/>
                  <a:pt x="1415083" y="316408"/>
                  <a:pt x="1127345" y="316408"/>
                </a:cubicBezTo>
                <a:cubicBezTo>
                  <a:pt x="839608" y="316408"/>
                  <a:pt x="575705" y="214358"/>
                  <a:pt x="369856" y="44477"/>
                </a:cubicBezTo>
                <a:lnTo>
                  <a:pt x="320922" y="2"/>
                </a:lnTo>
                <a:lnTo>
                  <a:pt x="0" y="320923"/>
                </a:lnTo>
                <a:lnTo>
                  <a:pt x="0" y="652223"/>
                </a:lnTo>
                <a:lnTo>
                  <a:pt x="2254693" y="652223"/>
                </a:lnTo>
                <a:lnTo>
                  <a:pt x="2254693" y="320923"/>
                </a:lnTo>
                <a:lnTo>
                  <a:pt x="1933770" y="0"/>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200"/>
          </a:p>
        </p:txBody>
      </p:sp>
      <p:sp>
        <p:nvSpPr>
          <p:cNvPr id="26" name="稻壳儿春秋广告/盗版必究        原创来源：http://chn.docer.com/works?userid=199329941#!/work_time"/>
          <p:cNvSpPr/>
          <p:nvPr/>
        </p:nvSpPr>
        <p:spPr>
          <a:xfrm rot="2700000">
            <a:off x="5833556" y="2457292"/>
            <a:ext cx="2125263" cy="614782"/>
          </a:xfrm>
          <a:custGeom>
            <a:avLst/>
            <a:gdLst>
              <a:gd name="connsiteX0" fmla="*/ 0 w 2254693"/>
              <a:gd name="connsiteY0" fmla="*/ 0 h 652223"/>
              <a:gd name="connsiteX1" fmla="*/ 2254693 w 2254693"/>
              <a:gd name="connsiteY1" fmla="*/ 0 h 652223"/>
              <a:gd name="connsiteX2" fmla="*/ 2254693 w 2254693"/>
              <a:gd name="connsiteY2" fmla="*/ 331301 h 652223"/>
              <a:gd name="connsiteX3" fmla="*/ 1933772 w 2254693"/>
              <a:gd name="connsiteY3" fmla="*/ 652223 h 652223"/>
              <a:gd name="connsiteX4" fmla="*/ 1884836 w 2254693"/>
              <a:gd name="connsiteY4" fmla="*/ 607746 h 652223"/>
              <a:gd name="connsiteX5" fmla="*/ 1127347 w 2254693"/>
              <a:gd name="connsiteY5" fmla="*/ 335815 h 652223"/>
              <a:gd name="connsiteX6" fmla="*/ 369858 w 2254693"/>
              <a:gd name="connsiteY6" fmla="*/ 607746 h 652223"/>
              <a:gd name="connsiteX7" fmla="*/ 320922 w 2254693"/>
              <a:gd name="connsiteY7" fmla="*/ 652223 h 652223"/>
              <a:gd name="connsiteX8" fmla="*/ 0 w 2254693"/>
              <a:gd name="connsiteY8" fmla="*/ 331301 h 652223"/>
              <a:gd name="connsiteX9" fmla="*/ 0 w 2254693"/>
              <a:gd name="connsiteY9" fmla="*/ 0 h 652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4693" h="652223">
                <a:moveTo>
                  <a:pt x="0" y="0"/>
                </a:moveTo>
                <a:lnTo>
                  <a:pt x="2254693" y="0"/>
                </a:lnTo>
                <a:lnTo>
                  <a:pt x="2254693" y="331301"/>
                </a:lnTo>
                <a:lnTo>
                  <a:pt x="1933772" y="652223"/>
                </a:lnTo>
                <a:lnTo>
                  <a:pt x="1884836" y="607746"/>
                </a:lnTo>
                <a:cubicBezTo>
                  <a:pt x="1678987" y="437865"/>
                  <a:pt x="1415085" y="335815"/>
                  <a:pt x="1127347" y="335815"/>
                </a:cubicBezTo>
                <a:cubicBezTo>
                  <a:pt x="839610" y="335815"/>
                  <a:pt x="575707" y="437865"/>
                  <a:pt x="369858" y="607746"/>
                </a:cubicBezTo>
                <a:lnTo>
                  <a:pt x="320922" y="652223"/>
                </a:lnTo>
                <a:lnTo>
                  <a:pt x="0" y="331301"/>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a:p>
        </p:txBody>
      </p:sp>
      <p:sp>
        <p:nvSpPr>
          <p:cNvPr id="27" name="稻壳儿春秋广告/盗版必究        原创来源：http://chn.docer.com/works?userid=199329941#!/work_time"/>
          <p:cNvSpPr txBox="1"/>
          <p:nvPr/>
        </p:nvSpPr>
        <p:spPr>
          <a:xfrm>
            <a:off x="5071665" y="3143257"/>
            <a:ext cx="2028947" cy="829945"/>
          </a:xfrm>
          <a:prstGeom prst="rect">
            <a:avLst/>
          </a:prstGeom>
          <a:noFill/>
        </p:spPr>
        <p:txBody>
          <a:bodyPr wrap="square" rtlCol="0">
            <a:spAutoFit/>
          </a:bodyPr>
          <a:lstStyle/>
          <a:p>
            <a:pPr algn="ctr"/>
            <a:r>
              <a:rPr lang="zh-CN" altLang="en-US" sz="4800" dirty="0">
                <a:solidFill>
                  <a:schemeClr val="tx1">
                    <a:lumMod val="75000"/>
                    <a:lumOff val="25000"/>
                  </a:schemeClr>
                </a:solidFill>
                <a:latin typeface="微软雅黑" panose="020B0503020204020204" pitchFamily="34" charset="-122"/>
                <a:ea typeface="微软雅黑" panose="020B0503020204020204" pitchFamily="34" charset="-122"/>
              </a:rPr>
              <a:t>竞品</a:t>
            </a:r>
            <a:endParaRPr lang="zh-CN" altLang="en-US" sz="4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b="43124"/>
          <a:stretch>
            <a:fillRect/>
          </a:stretch>
        </p:blipFill>
        <p:spPr>
          <a:xfrm rot="10800000" flipH="1">
            <a:off x="9345295" y="109855"/>
            <a:ext cx="2846705" cy="15494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b="49860"/>
          <a:stretch>
            <a:fillRect/>
          </a:stretch>
        </p:blipFill>
        <p:spPr>
          <a:xfrm flipH="1">
            <a:off x="127000" y="5492115"/>
            <a:ext cx="2846705" cy="1365885"/>
          </a:xfrm>
          <a:prstGeom prst="rect">
            <a:avLst/>
          </a:prstGeom>
        </p:spPr>
      </p:pic>
      <p:grpSp>
        <p:nvGrpSpPr>
          <p:cNvPr id="2" name="稻壳儿春秋广告/盗版必究        原创来源：http://chn.docer.com/works?userid=199329941#!/work_time"/>
          <p:cNvGrpSpPr/>
          <p:nvPr/>
        </p:nvGrpSpPr>
        <p:grpSpPr>
          <a:xfrm flipV="1">
            <a:off x="5862735" y="841216"/>
            <a:ext cx="394140" cy="86880"/>
            <a:chOff x="4049486" y="2043404"/>
            <a:chExt cx="1100565" cy="242596"/>
          </a:xfrm>
          <a:solidFill>
            <a:srgbClr val="3E8D66"/>
          </a:solidFill>
        </p:grpSpPr>
        <p:sp>
          <p:nvSpPr>
            <p:cNvPr id="3"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5"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稻壳儿春秋广告/盗版必究        原创来源：http://chn.docer.com/works?userid=199329941#!/work_time"/>
          <p:cNvSpPr/>
          <p:nvPr/>
        </p:nvSpPr>
        <p:spPr>
          <a:xfrm>
            <a:off x="1061850" y="2120530"/>
            <a:ext cx="3476394" cy="3476394"/>
          </a:xfrm>
          <a:prstGeom prst="ellipse">
            <a:avLst/>
          </a:prstGeom>
          <a:blipFill rotWithShape="1">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稻壳儿春秋广告/盗版必究        原创来源：http://chn.docer.com/works?userid=199329941#!/work_time"/>
          <p:cNvSpPr/>
          <p:nvPr/>
        </p:nvSpPr>
        <p:spPr>
          <a:xfrm>
            <a:off x="3461454" y="2033272"/>
            <a:ext cx="1615967" cy="1615967"/>
          </a:xfrm>
          <a:prstGeom prst="ellipse">
            <a:avLst/>
          </a:prstGeom>
          <a:solidFill>
            <a:schemeClr val="accent4">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稻壳儿春秋广告/盗版必究        原创来源：http://chn.docer.com/works?userid=199329941#!/work_time"/>
          <p:cNvSpPr txBox="1"/>
          <p:nvPr/>
        </p:nvSpPr>
        <p:spPr>
          <a:xfrm>
            <a:off x="5238886" y="207491"/>
            <a:ext cx="1722238"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目标用户</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73342" y="508727"/>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Target user</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23" name="稻壳儿春秋广告/盗版必究        原创来源：http://chn.docer.com/works?userid=199329941#!/work_time"/>
          <p:cNvGrpSpPr/>
          <p:nvPr/>
        </p:nvGrpSpPr>
        <p:grpSpPr>
          <a:xfrm>
            <a:off x="5230891" y="130341"/>
            <a:ext cx="242500" cy="438250"/>
            <a:chOff x="3386647" y="802411"/>
            <a:chExt cx="172336" cy="311450"/>
          </a:xfrm>
          <a:solidFill>
            <a:schemeClr val="accent2"/>
          </a:solidFill>
        </p:grpSpPr>
        <p:sp>
          <p:nvSpPr>
            <p:cNvPr id="24" name="稻壳儿春秋广告/盗版必究        原创来源：http://chn.docer.com/works?userid=199329941#!/work_time"/>
            <p:cNvSpPr/>
            <p:nvPr/>
          </p:nvSpPr>
          <p:spPr bwMode="auto">
            <a:xfrm>
              <a:off x="3459319" y="802411"/>
              <a:ext cx="51909" cy="51909"/>
            </a:xfrm>
            <a:custGeom>
              <a:avLst/>
              <a:gdLst/>
              <a:ahLst/>
              <a:cxnLst>
                <a:cxn ang="0">
                  <a:pos x="25" y="0"/>
                </a:cxn>
                <a:cxn ang="0">
                  <a:pos x="25" y="0"/>
                </a:cxn>
                <a:cxn ang="0">
                  <a:pos x="34" y="2"/>
                </a:cxn>
                <a:cxn ang="0">
                  <a:pos x="43" y="7"/>
                </a:cxn>
                <a:cxn ang="0">
                  <a:pos x="49" y="16"/>
                </a:cxn>
                <a:cxn ang="0">
                  <a:pos x="50" y="25"/>
                </a:cxn>
                <a:cxn ang="0">
                  <a:pos x="50" y="25"/>
                </a:cxn>
                <a:cxn ang="0">
                  <a:pos x="49" y="36"/>
                </a:cxn>
                <a:cxn ang="0">
                  <a:pos x="43" y="43"/>
                </a:cxn>
                <a:cxn ang="0">
                  <a:pos x="34" y="49"/>
                </a:cxn>
                <a:cxn ang="0">
                  <a:pos x="25" y="51"/>
                </a:cxn>
                <a:cxn ang="0">
                  <a:pos x="25" y="51"/>
                </a:cxn>
                <a:cxn ang="0">
                  <a:pos x="16" y="49"/>
                </a:cxn>
                <a:cxn ang="0">
                  <a:pos x="7" y="43"/>
                </a:cxn>
                <a:cxn ang="0">
                  <a:pos x="1" y="36"/>
                </a:cxn>
                <a:cxn ang="0">
                  <a:pos x="0" y="25"/>
                </a:cxn>
                <a:cxn ang="0">
                  <a:pos x="0" y="25"/>
                </a:cxn>
                <a:cxn ang="0">
                  <a:pos x="1" y="16"/>
                </a:cxn>
                <a:cxn ang="0">
                  <a:pos x="7" y="7"/>
                </a:cxn>
                <a:cxn ang="0">
                  <a:pos x="16" y="2"/>
                </a:cxn>
                <a:cxn ang="0">
                  <a:pos x="25" y="0"/>
                </a:cxn>
                <a:cxn ang="0">
                  <a:pos x="25" y="0"/>
                </a:cxn>
              </a:cxnLst>
              <a:rect l="0" t="0" r="r" b="b"/>
              <a:pathLst>
                <a:path w="50" h="51">
                  <a:moveTo>
                    <a:pt x="25" y="0"/>
                  </a:moveTo>
                  <a:lnTo>
                    <a:pt x="25" y="0"/>
                  </a:lnTo>
                  <a:lnTo>
                    <a:pt x="34" y="2"/>
                  </a:lnTo>
                  <a:lnTo>
                    <a:pt x="43" y="7"/>
                  </a:lnTo>
                  <a:lnTo>
                    <a:pt x="49" y="16"/>
                  </a:lnTo>
                  <a:lnTo>
                    <a:pt x="50" y="25"/>
                  </a:lnTo>
                  <a:lnTo>
                    <a:pt x="50" y="25"/>
                  </a:lnTo>
                  <a:lnTo>
                    <a:pt x="49" y="36"/>
                  </a:lnTo>
                  <a:lnTo>
                    <a:pt x="43" y="43"/>
                  </a:lnTo>
                  <a:lnTo>
                    <a:pt x="34" y="49"/>
                  </a:lnTo>
                  <a:lnTo>
                    <a:pt x="25" y="51"/>
                  </a:lnTo>
                  <a:lnTo>
                    <a:pt x="25" y="51"/>
                  </a:lnTo>
                  <a:lnTo>
                    <a:pt x="16" y="49"/>
                  </a:lnTo>
                  <a:lnTo>
                    <a:pt x="7" y="43"/>
                  </a:lnTo>
                  <a:lnTo>
                    <a:pt x="1" y="36"/>
                  </a:lnTo>
                  <a:lnTo>
                    <a:pt x="0" y="25"/>
                  </a:lnTo>
                  <a:lnTo>
                    <a:pt x="0" y="25"/>
                  </a:lnTo>
                  <a:lnTo>
                    <a:pt x="1" y="16"/>
                  </a:lnTo>
                  <a:lnTo>
                    <a:pt x="7" y="7"/>
                  </a:lnTo>
                  <a:lnTo>
                    <a:pt x="16" y="2"/>
                  </a:lnTo>
                  <a:lnTo>
                    <a:pt x="25" y="0"/>
                  </a:lnTo>
                  <a:lnTo>
                    <a:pt x="25" y="0"/>
                  </a:lnTo>
                  <a:close/>
                </a:path>
              </a:pathLst>
            </a:custGeom>
            <a:grpFill/>
            <a:ln w="9525">
              <a:noFill/>
              <a:round/>
            </a:ln>
          </p:spPr>
          <p:txBody>
            <a:bodyPr lIns="121920" tIns="60960" rIns="121920" bIns="60960"/>
            <a:lstStyle/>
            <a:p>
              <a:pPr>
                <a:defRPr/>
              </a:pPr>
              <a:endParaRPr lang="en-US" sz="3200">
                <a:solidFill>
                  <a:prstClr val="black"/>
                </a:solidFill>
              </a:endParaRPr>
            </a:p>
          </p:txBody>
        </p:sp>
        <p:sp>
          <p:nvSpPr>
            <p:cNvPr id="25" name="稻壳儿春秋广告/盗版必究        原创来源：http://chn.docer.com/works?userid=199329941#!/work_time"/>
            <p:cNvSpPr>
              <a:spLocks noEditPoints="1"/>
            </p:cNvSpPr>
            <p:nvPr/>
          </p:nvSpPr>
          <p:spPr bwMode="auto">
            <a:xfrm>
              <a:off x="3386647" y="802411"/>
              <a:ext cx="172336" cy="311450"/>
            </a:xfrm>
            <a:custGeom>
              <a:avLst/>
              <a:gdLst/>
              <a:ahLst/>
              <a:cxnLst>
                <a:cxn ang="0">
                  <a:pos x="158" y="94"/>
                </a:cxn>
                <a:cxn ang="0">
                  <a:pos x="141" y="69"/>
                </a:cxn>
                <a:cxn ang="0">
                  <a:pos x="134" y="63"/>
                </a:cxn>
                <a:cxn ang="0">
                  <a:pos x="130" y="60"/>
                </a:cxn>
                <a:cxn ang="0">
                  <a:pos x="123" y="58"/>
                </a:cxn>
                <a:cxn ang="0">
                  <a:pos x="100" y="54"/>
                </a:cxn>
                <a:cxn ang="0">
                  <a:pos x="67" y="58"/>
                </a:cxn>
                <a:cxn ang="0">
                  <a:pos x="63" y="58"/>
                </a:cxn>
                <a:cxn ang="0">
                  <a:pos x="61" y="58"/>
                </a:cxn>
                <a:cxn ang="0">
                  <a:pos x="61" y="58"/>
                </a:cxn>
                <a:cxn ang="0">
                  <a:pos x="34" y="56"/>
                </a:cxn>
                <a:cxn ang="0">
                  <a:pos x="27" y="40"/>
                </a:cxn>
                <a:cxn ang="0">
                  <a:pos x="23" y="23"/>
                </a:cxn>
                <a:cxn ang="0">
                  <a:pos x="20" y="2"/>
                </a:cxn>
                <a:cxn ang="0">
                  <a:pos x="14" y="0"/>
                </a:cxn>
                <a:cxn ang="0">
                  <a:pos x="12" y="2"/>
                </a:cxn>
                <a:cxn ang="0">
                  <a:pos x="14" y="14"/>
                </a:cxn>
                <a:cxn ang="0">
                  <a:pos x="9" y="14"/>
                </a:cxn>
                <a:cxn ang="0">
                  <a:pos x="2" y="22"/>
                </a:cxn>
                <a:cxn ang="0">
                  <a:pos x="0" y="29"/>
                </a:cxn>
                <a:cxn ang="0">
                  <a:pos x="11" y="60"/>
                </a:cxn>
                <a:cxn ang="0">
                  <a:pos x="14" y="70"/>
                </a:cxn>
                <a:cxn ang="0">
                  <a:pos x="22" y="76"/>
                </a:cxn>
                <a:cxn ang="0">
                  <a:pos x="40" y="81"/>
                </a:cxn>
                <a:cxn ang="0">
                  <a:pos x="60" y="83"/>
                </a:cxn>
                <a:cxn ang="0">
                  <a:pos x="60" y="92"/>
                </a:cxn>
                <a:cxn ang="0">
                  <a:pos x="60" y="286"/>
                </a:cxn>
                <a:cxn ang="0">
                  <a:pos x="61" y="292"/>
                </a:cxn>
                <a:cxn ang="0">
                  <a:pos x="69" y="299"/>
                </a:cxn>
                <a:cxn ang="0">
                  <a:pos x="74" y="301"/>
                </a:cxn>
                <a:cxn ang="0">
                  <a:pos x="85" y="295"/>
                </a:cxn>
                <a:cxn ang="0">
                  <a:pos x="89" y="286"/>
                </a:cxn>
                <a:cxn ang="0">
                  <a:pos x="89" y="185"/>
                </a:cxn>
                <a:cxn ang="0">
                  <a:pos x="90" y="179"/>
                </a:cxn>
                <a:cxn ang="0">
                  <a:pos x="94" y="179"/>
                </a:cxn>
                <a:cxn ang="0">
                  <a:pos x="100" y="181"/>
                </a:cxn>
                <a:cxn ang="0">
                  <a:pos x="100" y="286"/>
                </a:cxn>
                <a:cxn ang="0">
                  <a:pos x="101" y="292"/>
                </a:cxn>
                <a:cxn ang="0">
                  <a:pos x="109" y="299"/>
                </a:cxn>
                <a:cxn ang="0">
                  <a:pos x="114" y="301"/>
                </a:cxn>
                <a:cxn ang="0">
                  <a:pos x="125" y="295"/>
                </a:cxn>
                <a:cxn ang="0">
                  <a:pos x="129" y="286"/>
                </a:cxn>
                <a:cxn ang="0">
                  <a:pos x="129" y="174"/>
                </a:cxn>
                <a:cxn ang="0">
                  <a:pos x="136" y="167"/>
                </a:cxn>
                <a:cxn ang="0">
                  <a:pos x="150" y="152"/>
                </a:cxn>
                <a:cxn ang="0">
                  <a:pos x="156" y="143"/>
                </a:cxn>
                <a:cxn ang="0">
                  <a:pos x="163" y="125"/>
                </a:cxn>
                <a:cxn ang="0">
                  <a:pos x="165" y="119"/>
                </a:cxn>
                <a:cxn ang="0">
                  <a:pos x="161" y="107"/>
                </a:cxn>
                <a:cxn ang="0">
                  <a:pos x="158" y="94"/>
                </a:cxn>
                <a:cxn ang="0">
                  <a:pos x="139" y="119"/>
                </a:cxn>
                <a:cxn ang="0">
                  <a:pos x="134" y="130"/>
                </a:cxn>
                <a:cxn ang="0">
                  <a:pos x="129" y="92"/>
                </a:cxn>
                <a:cxn ang="0">
                  <a:pos x="136" y="105"/>
                </a:cxn>
                <a:cxn ang="0">
                  <a:pos x="141" y="118"/>
                </a:cxn>
                <a:cxn ang="0">
                  <a:pos x="139" y="119"/>
                </a:cxn>
                <a:cxn ang="0">
                  <a:pos x="141" y="118"/>
                </a:cxn>
              </a:cxnLst>
              <a:rect l="0" t="0" r="r" b="b"/>
              <a:pathLst>
                <a:path w="165" h="301">
                  <a:moveTo>
                    <a:pt x="158" y="94"/>
                  </a:moveTo>
                  <a:lnTo>
                    <a:pt x="158" y="94"/>
                  </a:lnTo>
                  <a:lnTo>
                    <a:pt x="147" y="78"/>
                  </a:lnTo>
                  <a:lnTo>
                    <a:pt x="141" y="69"/>
                  </a:lnTo>
                  <a:lnTo>
                    <a:pt x="134" y="63"/>
                  </a:lnTo>
                  <a:lnTo>
                    <a:pt x="134" y="63"/>
                  </a:lnTo>
                  <a:lnTo>
                    <a:pt x="130" y="61"/>
                  </a:lnTo>
                  <a:lnTo>
                    <a:pt x="130" y="60"/>
                  </a:lnTo>
                  <a:lnTo>
                    <a:pt x="130" y="60"/>
                  </a:lnTo>
                  <a:lnTo>
                    <a:pt x="123" y="58"/>
                  </a:lnTo>
                  <a:lnTo>
                    <a:pt x="116" y="56"/>
                  </a:lnTo>
                  <a:lnTo>
                    <a:pt x="100" y="54"/>
                  </a:lnTo>
                  <a:lnTo>
                    <a:pt x="81" y="56"/>
                  </a:lnTo>
                  <a:lnTo>
                    <a:pt x="67" y="58"/>
                  </a:lnTo>
                  <a:lnTo>
                    <a:pt x="67" y="58"/>
                  </a:lnTo>
                  <a:lnTo>
                    <a:pt x="63" y="58"/>
                  </a:lnTo>
                  <a:lnTo>
                    <a:pt x="61" y="58"/>
                  </a:lnTo>
                  <a:lnTo>
                    <a:pt x="61" y="58"/>
                  </a:lnTo>
                  <a:lnTo>
                    <a:pt x="61" y="58"/>
                  </a:lnTo>
                  <a:lnTo>
                    <a:pt x="61" y="58"/>
                  </a:lnTo>
                  <a:lnTo>
                    <a:pt x="47" y="58"/>
                  </a:lnTo>
                  <a:lnTo>
                    <a:pt x="34" y="56"/>
                  </a:lnTo>
                  <a:lnTo>
                    <a:pt x="34" y="56"/>
                  </a:lnTo>
                  <a:lnTo>
                    <a:pt x="27" y="40"/>
                  </a:lnTo>
                  <a:lnTo>
                    <a:pt x="23" y="25"/>
                  </a:lnTo>
                  <a:lnTo>
                    <a:pt x="23" y="23"/>
                  </a:lnTo>
                  <a:lnTo>
                    <a:pt x="20" y="2"/>
                  </a:lnTo>
                  <a:lnTo>
                    <a:pt x="20" y="2"/>
                  </a:lnTo>
                  <a:lnTo>
                    <a:pt x="18" y="0"/>
                  </a:lnTo>
                  <a:lnTo>
                    <a:pt x="14" y="0"/>
                  </a:lnTo>
                  <a:lnTo>
                    <a:pt x="14" y="0"/>
                  </a:lnTo>
                  <a:lnTo>
                    <a:pt x="12" y="2"/>
                  </a:lnTo>
                  <a:lnTo>
                    <a:pt x="12" y="3"/>
                  </a:lnTo>
                  <a:lnTo>
                    <a:pt x="14" y="14"/>
                  </a:lnTo>
                  <a:lnTo>
                    <a:pt x="14" y="14"/>
                  </a:lnTo>
                  <a:lnTo>
                    <a:pt x="9" y="14"/>
                  </a:lnTo>
                  <a:lnTo>
                    <a:pt x="3" y="18"/>
                  </a:lnTo>
                  <a:lnTo>
                    <a:pt x="2" y="22"/>
                  </a:lnTo>
                  <a:lnTo>
                    <a:pt x="0" y="29"/>
                  </a:lnTo>
                  <a:lnTo>
                    <a:pt x="0" y="29"/>
                  </a:lnTo>
                  <a:lnTo>
                    <a:pt x="3" y="45"/>
                  </a:lnTo>
                  <a:lnTo>
                    <a:pt x="11" y="60"/>
                  </a:lnTo>
                  <a:lnTo>
                    <a:pt x="11" y="60"/>
                  </a:lnTo>
                  <a:lnTo>
                    <a:pt x="14" y="70"/>
                  </a:lnTo>
                  <a:lnTo>
                    <a:pt x="16" y="74"/>
                  </a:lnTo>
                  <a:lnTo>
                    <a:pt x="22" y="76"/>
                  </a:lnTo>
                  <a:lnTo>
                    <a:pt x="22" y="76"/>
                  </a:lnTo>
                  <a:lnTo>
                    <a:pt x="40" y="81"/>
                  </a:lnTo>
                  <a:lnTo>
                    <a:pt x="49" y="83"/>
                  </a:lnTo>
                  <a:lnTo>
                    <a:pt x="60" y="83"/>
                  </a:lnTo>
                  <a:lnTo>
                    <a:pt x="60" y="92"/>
                  </a:lnTo>
                  <a:lnTo>
                    <a:pt x="60" y="92"/>
                  </a:lnTo>
                  <a:lnTo>
                    <a:pt x="60" y="181"/>
                  </a:lnTo>
                  <a:lnTo>
                    <a:pt x="60" y="286"/>
                  </a:lnTo>
                  <a:lnTo>
                    <a:pt x="60" y="286"/>
                  </a:lnTo>
                  <a:lnTo>
                    <a:pt x="61" y="292"/>
                  </a:lnTo>
                  <a:lnTo>
                    <a:pt x="63" y="295"/>
                  </a:lnTo>
                  <a:lnTo>
                    <a:pt x="69" y="299"/>
                  </a:lnTo>
                  <a:lnTo>
                    <a:pt x="74" y="301"/>
                  </a:lnTo>
                  <a:lnTo>
                    <a:pt x="74" y="301"/>
                  </a:lnTo>
                  <a:lnTo>
                    <a:pt x="80" y="299"/>
                  </a:lnTo>
                  <a:lnTo>
                    <a:pt x="85" y="295"/>
                  </a:lnTo>
                  <a:lnTo>
                    <a:pt x="89" y="292"/>
                  </a:lnTo>
                  <a:lnTo>
                    <a:pt x="89" y="286"/>
                  </a:lnTo>
                  <a:lnTo>
                    <a:pt x="89" y="185"/>
                  </a:lnTo>
                  <a:lnTo>
                    <a:pt x="89" y="185"/>
                  </a:lnTo>
                  <a:lnTo>
                    <a:pt x="90" y="181"/>
                  </a:lnTo>
                  <a:lnTo>
                    <a:pt x="90" y="179"/>
                  </a:lnTo>
                  <a:lnTo>
                    <a:pt x="94" y="179"/>
                  </a:lnTo>
                  <a:lnTo>
                    <a:pt x="94" y="179"/>
                  </a:lnTo>
                  <a:lnTo>
                    <a:pt x="98" y="179"/>
                  </a:lnTo>
                  <a:lnTo>
                    <a:pt x="100" y="181"/>
                  </a:lnTo>
                  <a:lnTo>
                    <a:pt x="100" y="185"/>
                  </a:lnTo>
                  <a:lnTo>
                    <a:pt x="100" y="286"/>
                  </a:lnTo>
                  <a:lnTo>
                    <a:pt x="100" y="286"/>
                  </a:lnTo>
                  <a:lnTo>
                    <a:pt x="101" y="292"/>
                  </a:lnTo>
                  <a:lnTo>
                    <a:pt x="103" y="295"/>
                  </a:lnTo>
                  <a:lnTo>
                    <a:pt x="109" y="299"/>
                  </a:lnTo>
                  <a:lnTo>
                    <a:pt x="114" y="301"/>
                  </a:lnTo>
                  <a:lnTo>
                    <a:pt x="114" y="301"/>
                  </a:lnTo>
                  <a:lnTo>
                    <a:pt x="119" y="299"/>
                  </a:lnTo>
                  <a:lnTo>
                    <a:pt x="125" y="295"/>
                  </a:lnTo>
                  <a:lnTo>
                    <a:pt x="127" y="292"/>
                  </a:lnTo>
                  <a:lnTo>
                    <a:pt x="129" y="286"/>
                  </a:lnTo>
                  <a:lnTo>
                    <a:pt x="129" y="188"/>
                  </a:lnTo>
                  <a:lnTo>
                    <a:pt x="129" y="174"/>
                  </a:lnTo>
                  <a:lnTo>
                    <a:pt x="129" y="174"/>
                  </a:lnTo>
                  <a:lnTo>
                    <a:pt x="136" y="167"/>
                  </a:lnTo>
                  <a:lnTo>
                    <a:pt x="143" y="159"/>
                  </a:lnTo>
                  <a:lnTo>
                    <a:pt x="150" y="152"/>
                  </a:lnTo>
                  <a:lnTo>
                    <a:pt x="156" y="143"/>
                  </a:lnTo>
                  <a:lnTo>
                    <a:pt x="156" y="143"/>
                  </a:lnTo>
                  <a:lnTo>
                    <a:pt x="161" y="130"/>
                  </a:lnTo>
                  <a:lnTo>
                    <a:pt x="163" y="125"/>
                  </a:lnTo>
                  <a:lnTo>
                    <a:pt x="165" y="119"/>
                  </a:lnTo>
                  <a:lnTo>
                    <a:pt x="165" y="119"/>
                  </a:lnTo>
                  <a:lnTo>
                    <a:pt x="165" y="112"/>
                  </a:lnTo>
                  <a:lnTo>
                    <a:pt x="161" y="107"/>
                  </a:lnTo>
                  <a:lnTo>
                    <a:pt x="158" y="94"/>
                  </a:lnTo>
                  <a:lnTo>
                    <a:pt x="158" y="94"/>
                  </a:lnTo>
                  <a:close/>
                  <a:moveTo>
                    <a:pt x="139" y="119"/>
                  </a:moveTo>
                  <a:lnTo>
                    <a:pt x="139" y="119"/>
                  </a:lnTo>
                  <a:lnTo>
                    <a:pt x="134" y="130"/>
                  </a:lnTo>
                  <a:lnTo>
                    <a:pt x="134" y="130"/>
                  </a:lnTo>
                  <a:lnTo>
                    <a:pt x="129" y="141"/>
                  </a:lnTo>
                  <a:lnTo>
                    <a:pt x="129" y="92"/>
                  </a:lnTo>
                  <a:lnTo>
                    <a:pt x="129" y="92"/>
                  </a:lnTo>
                  <a:lnTo>
                    <a:pt x="136" y="105"/>
                  </a:lnTo>
                  <a:lnTo>
                    <a:pt x="141" y="118"/>
                  </a:lnTo>
                  <a:lnTo>
                    <a:pt x="141" y="118"/>
                  </a:lnTo>
                  <a:lnTo>
                    <a:pt x="139" y="119"/>
                  </a:lnTo>
                  <a:lnTo>
                    <a:pt x="139" y="119"/>
                  </a:lnTo>
                  <a:close/>
                  <a:moveTo>
                    <a:pt x="141" y="118"/>
                  </a:moveTo>
                  <a:lnTo>
                    <a:pt x="141" y="118"/>
                  </a:lnTo>
                  <a:close/>
                </a:path>
              </a:pathLst>
            </a:custGeom>
            <a:grpFill/>
            <a:ln w="9525">
              <a:noFill/>
              <a:round/>
            </a:ln>
          </p:spPr>
          <p:txBody>
            <a:bodyPr lIns="121920" tIns="60960" rIns="121920" bIns="60960"/>
            <a:lstStyle/>
            <a:p>
              <a:pPr>
                <a:defRPr/>
              </a:pPr>
              <a:endParaRPr lang="en-US" sz="3200">
                <a:solidFill>
                  <a:prstClr val="black"/>
                </a:solidFill>
              </a:endParaRPr>
            </a:p>
          </p:txBody>
        </p:sp>
        <p:sp>
          <p:nvSpPr>
            <p:cNvPr id="26" name="稻壳儿春秋广告/盗版必究        原创来源：http://chn.docer.com/works?userid=199329941#!/work_time"/>
            <p:cNvSpPr/>
            <p:nvPr/>
          </p:nvSpPr>
          <p:spPr bwMode="auto">
            <a:xfrm>
              <a:off x="3386647" y="802411"/>
              <a:ext cx="172336" cy="311450"/>
            </a:xfrm>
            <a:custGeom>
              <a:avLst/>
              <a:gdLst/>
              <a:ahLst/>
              <a:cxnLst>
                <a:cxn ang="0">
                  <a:pos x="158" y="94"/>
                </a:cxn>
                <a:cxn ang="0">
                  <a:pos x="141" y="69"/>
                </a:cxn>
                <a:cxn ang="0">
                  <a:pos x="134" y="63"/>
                </a:cxn>
                <a:cxn ang="0">
                  <a:pos x="130" y="60"/>
                </a:cxn>
                <a:cxn ang="0">
                  <a:pos x="123" y="58"/>
                </a:cxn>
                <a:cxn ang="0">
                  <a:pos x="100" y="54"/>
                </a:cxn>
                <a:cxn ang="0">
                  <a:pos x="67" y="58"/>
                </a:cxn>
                <a:cxn ang="0">
                  <a:pos x="63" y="58"/>
                </a:cxn>
                <a:cxn ang="0">
                  <a:pos x="61" y="58"/>
                </a:cxn>
                <a:cxn ang="0">
                  <a:pos x="61" y="58"/>
                </a:cxn>
                <a:cxn ang="0">
                  <a:pos x="34" y="56"/>
                </a:cxn>
                <a:cxn ang="0">
                  <a:pos x="27" y="40"/>
                </a:cxn>
                <a:cxn ang="0">
                  <a:pos x="23" y="23"/>
                </a:cxn>
                <a:cxn ang="0">
                  <a:pos x="20" y="2"/>
                </a:cxn>
                <a:cxn ang="0">
                  <a:pos x="14" y="0"/>
                </a:cxn>
                <a:cxn ang="0">
                  <a:pos x="12" y="2"/>
                </a:cxn>
                <a:cxn ang="0">
                  <a:pos x="14" y="14"/>
                </a:cxn>
                <a:cxn ang="0">
                  <a:pos x="9" y="14"/>
                </a:cxn>
                <a:cxn ang="0">
                  <a:pos x="2" y="22"/>
                </a:cxn>
                <a:cxn ang="0">
                  <a:pos x="0" y="29"/>
                </a:cxn>
                <a:cxn ang="0">
                  <a:pos x="11" y="60"/>
                </a:cxn>
                <a:cxn ang="0">
                  <a:pos x="14" y="70"/>
                </a:cxn>
                <a:cxn ang="0">
                  <a:pos x="22" y="76"/>
                </a:cxn>
                <a:cxn ang="0">
                  <a:pos x="40" y="81"/>
                </a:cxn>
                <a:cxn ang="0">
                  <a:pos x="60" y="83"/>
                </a:cxn>
                <a:cxn ang="0">
                  <a:pos x="60" y="92"/>
                </a:cxn>
                <a:cxn ang="0">
                  <a:pos x="60" y="286"/>
                </a:cxn>
                <a:cxn ang="0">
                  <a:pos x="61" y="292"/>
                </a:cxn>
                <a:cxn ang="0">
                  <a:pos x="69" y="299"/>
                </a:cxn>
                <a:cxn ang="0">
                  <a:pos x="74" y="301"/>
                </a:cxn>
                <a:cxn ang="0">
                  <a:pos x="85" y="295"/>
                </a:cxn>
                <a:cxn ang="0">
                  <a:pos x="89" y="286"/>
                </a:cxn>
                <a:cxn ang="0">
                  <a:pos x="89" y="185"/>
                </a:cxn>
                <a:cxn ang="0">
                  <a:pos x="90" y="179"/>
                </a:cxn>
                <a:cxn ang="0">
                  <a:pos x="94" y="179"/>
                </a:cxn>
                <a:cxn ang="0">
                  <a:pos x="100" y="181"/>
                </a:cxn>
                <a:cxn ang="0">
                  <a:pos x="100" y="286"/>
                </a:cxn>
                <a:cxn ang="0">
                  <a:pos x="101" y="292"/>
                </a:cxn>
                <a:cxn ang="0">
                  <a:pos x="109" y="299"/>
                </a:cxn>
                <a:cxn ang="0">
                  <a:pos x="114" y="301"/>
                </a:cxn>
                <a:cxn ang="0">
                  <a:pos x="125" y="295"/>
                </a:cxn>
                <a:cxn ang="0">
                  <a:pos x="129" y="286"/>
                </a:cxn>
                <a:cxn ang="0">
                  <a:pos x="129" y="174"/>
                </a:cxn>
                <a:cxn ang="0">
                  <a:pos x="136" y="167"/>
                </a:cxn>
                <a:cxn ang="0">
                  <a:pos x="150" y="152"/>
                </a:cxn>
                <a:cxn ang="0">
                  <a:pos x="156" y="143"/>
                </a:cxn>
                <a:cxn ang="0">
                  <a:pos x="163" y="125"/>
                </a:cxn>
                <a:cxn ang="0">
                  <a:pos x="165" y="119"/>
                </a:cxn>
                <a:cxn ang="0">
                  <a:pos x="161" y="107"/>
                </a:cxn>
                <a:cxn ang="0">
                  <a:pos x="158" y="94"/>
                </a:cxn>
              </a:cxnLst>
              <a:rect l="0" t="0" r="r" b="b"/>
              <a:pathLst>
                <a:path w="165" h="301">
                  <a:moveTo>
                    <a:pt x="158" y="94"/>
                  </a:moveTo>
                  <a:lnTo>
                    <a:pt x="158" y="94"/>
                  </a:lnTo>
                  <a:lnTo>
                    <a:pt x="147" y="78"/>
                  </a:lnTo>
                  <a:lnTo>
                    <a:pt x="141" y="69"/>
                  </a:lnTo>
                  <a:lnTo>
                    <a:pt x="134" y="63"/>
                  </a:lnTo>
                  <a:lnTo>
                    <a:pt x="134" y="63"/>
                  </a:lnTo>
                  <a:lnTo>
                    <a:pt x="130" y="61"/>
                  </a:lnTo>
                  <a:lnTo>
                    <a:pt x="130" y="60"/>
                  </a:lnTo>
                  <a:lnTo>
                    <a:pt x="130" y="60"/>
                  </a:lnTo>
                  <a:lnTo>
                    <a:pt x="123" y="58"/>
                  </a:lnTo>
                  <a:lnTo>
                    <a:pt x="116" y="56"/>
                  </a:lnTo>
                  <a:lnTo>
                    <a:pt x="100" y="54"/>
                  </a:lnTo>
                  <a:lnTo>
                    <a:pt x="81" y="56"/>
                  </a:lnTo>
                  <a:lnTo>
                    <a:pt x="67" y="58"/>
                  </a:lnTo>
                  <a:lnTo>
                    <a:pt x="67" y="58"/>
                  </a:lnTo>
                  <a:lnTo>
                    <a:pt x="63" y="58"/>
                  </a:lnTo>
                  <a:lnTo>
                    <a:pt x="61" y="58"/>
                  </a:lnTo>
                  <a:lnTo>
                    <a:pt x="61" y="58"/>
                  </a:lnTo>
                  <a:lnTo>
                    <a:pt x="61" y="58"/>
                  </a:lnTo>
                  <a:lnTo>
                    <a:pt x="61" y="58"/>
                  </a:lnTo>
                  <a:lnTo>
                    <a:pt x="47" y="58"/>
                  </a:lnTo>
                  <a:lnTo>
                    <a:pt x="34" y="56"/>
                  </a:lnTo>
                  <a:lnTo>
                    <a:pt x="34" y="56"/>
                  </a:lnTo>
                  <a:lnTo>
                    <a:pt x="27" y="40"/>
                  </a:lnTo>
                  <a:lnTo>
                    <a:pt x="23" y="25"/>
                  </a:lnTo>
                  <a:lnTo>
                    <a:pt x="23" y="23"/>
                  </a:lnTo>
                  <a:lnTo>
                    <a:pt x="20" y="2"/>
                  </a:lnTo>
                  <a:lnTo>
                    <a:pt x="20" y="2"/>
                  </a:lnTo>
                  <a:lnTo>
                    <a:pt x="18" y="0"/>
                  </a:lnTo>
                  <a:lnTo>
                    <a:pt x="14" y="0"/>
                  </a:lnTo>
                  <a:lnTo>
                    <a:pt x="14" y="0"/>
                  </a:lnTo>
                  <a:lnTo>
                    <a:pt x="12" y="2"/>
                  </a:lnTo>
                  <a:lnTo>
                    <a:pt x="12" y="3"/>
                  </a:lnTo>
                  <a:lnTo>
                    <a:pt x="14" y="14"/>
                  </a:lnTo>
                  <a:lnTo>
                    <a:pt x="14" y="14"/>
                  </a:lnTo>
                  <a:lnTo>
                    <a:pt x="9" y="14"/>
                  </a:lnTo>
                  <a:lnTo>
                    <a:pt x="3" y="18"/>
                  </a:lnTo>
                  <a:lnTo>
                    <a:pt x="2" y="22"/>
                  </a:lnTo>
                  <a:lnTo>
                    <a:pt x="0" y="29"/>
                  </a:lnTo>
                  <a:lnTo>
                    <a:pt x="0" y="29"/>
                  </a:lnTo>
                  <a:lnTo>
                    <a:pt x="3" y="45"/>
                  </a:lnTo>
                  <a:lnTo>
                    <a:pt x="11" y="60"/>
                  </a:lnTo>
                  <a:lnTo>
                    <a:pt x="11" y="60"/>
                  </a:lnTo>
                  <a:lnTo>
                    <a:pt x="14" y="70"/>
                  </a:lnTo>
                  <a:lnTo>
                    <a:pt x="16" y="74"/>
                  </a:lnTo>
                  <a:lnTo>
                    <a:pt x="22" y="76"/>
                  </a:lnTo>
                  <a:lnTo>
                    <a:pt x="22" y="76"/>
                  </a:lnTo>
                  <a:lnTo>
                    <a:pt x="40" y="81"/>
                  </a:lnTo>
                  <a:lnTo>
                    <a:pt x="49" y="83"/>
                  </a:lnTo>
                  <a:lnTo>
                    <a:pt x="60" y="83"/>
                  </a:lnTo>
                  <a:lnTo>
                    <a:pt x="60" y="92"/>
                  </a:lnTo>
                  <a:lnTo>
                    <a:pt x="60" y="92"/>
                  </a:lnTo>
                  <a:lnTo>
                    <a:pt x="60" y="181"/>
                  </a:lnTo>
                  <a:lnTo>
                    <a:pt x="60" y="286"/>
                  </a:lnTo>
                  <a:lnTo>
                    <a:pt x="60" y="286"/>
                  </a:lnTo>
                  <a:lnTo>
                    <a:pt x="61" y="292"/>
                  </a:lnTo>
                  <a:lnTo>
                    <a:pt x="63" y="295"/>
                  </a:lnTo>
                  <a:lnTo>
                    <a:pt x="69" y="299"/>
                  </a:lnTo>
                  <a:lnTo>
                    <a:pt x="74" y="301"/>
                  </a:lnTo>
                  <a:lnTo>
                    <a:pt x="74" y="301"/>
                  </a:lnTo>
                  <a:lnTo>
                    <a:pt x="80" y="299"/>
                  </a:lnTo>
                  <a:lnTo>
                    <a:pt x="85" y="295"/>
                  </a:lnTo>
                  <a:lnTo>
                    <a:pt x="89" y="292"/>
                  </a:lnTo>
                  <a:lnTo>
                    <a:pt x="89" y="286"/>
                  </a:lnTo>
                  <a:lnTo>
                    <a:pt x="89" y="185"/>
                  </a:lnTo>
                  <a:lnTo>
                    <a:pt x="89" y="185"/>
                  </a:lnTo>
                  <a:lnTo>
                    <a:pt x="90" y="181"/>
                  </a:lnTo>
                  <a:lnTo>
                    <a:pt x="90" y="179"/>
                  </a:lnTo>
                  <a:lnTo>
                    <a:pt x="94" y="179"/>
                  </a:lnTo>
                  <a:lnTo>
                    <a:pt x="94" y="179"/>
                  </a:lnTo>
                  <a:lnTo>
                    <a:pt x="98" y="179"/>
                  </a:lnTo>
                  <a:lnTo>
                    <a:pt x="100" y="181"/>
                  </a:lnTo>
                  <a:lnTo>
                    <a:pt x="100" y="185"/>
                  </a:lnTo>
                  <a:lnTo>
                    <a:pt x="100" y="286"/>
                  </a:lnTo>
                  <a:lnTo>
                    <a:pt x="100" y="286"/>
                  </a:lnTo>
                  <a:lnTo>
                    <a:pt x="101" y="292"/>
                  </a:lnTo>
                  <a:lnTo>
                    <a:pt x="103" y="295"/>
                  </a:lnTo>
                  <a:lnTo>
                    <a:pt x="109" y="299"/>
                  </a:lnTo>
                  <a:lnTo>
                    <a:pt x="114" y="301"/>
                  </a:lnTo>
                  <a:lnTo>
                    <a:pt x="114" y="301"/>
                  </a:lnTo>
                  <a:lnTo>
                    <a:pt x="119" y="299"/>
                  </a:lnTo>
                  <a:lnTo>
                    <a:pt x="125" y="295"/>
                  </a:lnTo>
                  <a:lnTo>
                    <a:pt x="127" y="292"/>
                  </a:lnTo>
                  <a:lnTo>
                    <a:pt x="129" y="286"/>
                  </a:lnTo>
                  <a:lnTo>
                    <a:pt x="129" y="188"/>
                  </a:lnTo>
                  <a:lnTo>
                    <a:pt x="129" y="174"/>
                  </a:lnTo>
                  <a:lnTo>
                    <a:pt x="129" y="174"/>
                  </a:lnTo>
                  <a:lnTo>
                    <a:pt x="136" y="167"/>
                  </a:lnTo>
                  <a:lnTo>
                    <a:pt x="143" y="159"/>
                  </a:lnTo>
                  <a:lnTo>
                    <a:pt x="150" y="152"/>
                  </a:lnTo>
                  <a:lnTo>
                    <a:pt x="156" y="143"/>
                  </a:lnTo>
                  <a:lnTo>
                    <a:pt x="156" y="143"/>
                  </a:lnTo>
                  <a:lnTo>
                    <a:pt x="161" y="130"/>
                  </a:lnTo>
                  <a:lnTo>
                    <a:pt x="163" y="125"/>
                  </a:lnTo>
                  <a:lnTo>
                    <a:pt x="165" y="119"/>
                  </a:lnTo>
                  <a:lnTo>
                    <a:pt x="165" y="119"/>
                  </a:lnTo>
                  <a:lnTo>
                    <a:pt x="165" y="112"/>
                  </a:lnTo>
                  <a:lnTo>
                    <a:pt x="161" y="107"/>
                  </a:lnTo>
                  <a:lnTo>
                    <a:pt x="158" y="94"/>
                  </a:lnTo>
                  <a:lnTo>
                    <a:pt x="158" y="94"/>
                  </a:lnTo>
                </a:path>
              </a:pathLst>
            </a:custGeom>
            <a:grpFill/>
            <a:ln w="9525">
              <a:noFill/>
              <a:round/>
            </a:ln>
          </p:spPr>
          <p:txBody>
            <a:bodyPr lIns="121920" tIns="60960" rIns="121920" bIns="60960"/>
            <a:lstStyle/>
            <a:p>
              <a:pPr>
                <a:defRPr/>
              </a:pPr>
              <a:endParaRPr lang="en-US" sz="3200">
                <a:solidFill>
                  <a:prstClr val="black"/>
                </a:solidFill>
              </a:endParaRPr>
            </a:p>
          </p:txBody>
        </p:sp>
        <p:sp>
          <p:nvSpPr>
            <p:cNvPr id="27" name="稻壳儿春秋广告/盗版必究        原创来源：http://chn.docer.com/works?userid=199329941#!/work_time"/>
            <p:cNvSpPr/>
            <p:nvPr/>
          </p:nvSpPr>
          <p:spPr bwMode="auto">
            <a:xfrm>
              <a:off x="3521609" y="897922"/>
              <a:ext cx="12458" cy="51909"/>
            </a:xfrm>
            <a:custGeom>
              <a:avLst/>
              <a:gdLst/>
              <a:ahLst/>
              <a:cxnLst>
                <a:cxn ang="0">
                  <a:pos x="10" y="27"/>
                </a:cxn>
                <a:cxn ang="0">
                  <a:pos x="10" y="27"/>
                </a:cxn>
                <a:cxn ang="0">
                  <a:pos x="5" y="38"/>
                </a:cxn>
                <a:cxn ang="0">
                  <a:pos x="5" y="38"/>
                </a:cxn>
                <a:cxn ang="0">
                  <a:pos x="0" y="49"/>
                </a:cxn>
                <a:cxn ang="0">
                  <a:pos x="0" y="0"/>
                </a:cxn>
                <a:cxn ang="0">
                  <a:pos x="0" y="0"/>
                </a:cxn>
                <a:cxn ang="0">
                  <a:pos x="7" y="13"/>
                </a:cxn>
                <a:cxn ang="0">
                  <a:pos x="12" y="26"/>
                </a:cxn>
                <a:cxn ang="0">
                  <a:pos x="12" y="26"/>
                </a:cxn>
                <a:cxn ang="0">
                  <a:pos x="10" y="27"/>
                </a:cxn>
                <a:cxn ang="0">
                  <a:pos x="10" y="27"/>
                </a:cxn>
              </a:cxnLst>
              <a:rect l="0" t="0" r="r" b="b"/>
              <a:pathLst>
                <a:path w="12" h="49">
                  <a:moveTo>
                    <a:pt x="10" y="27"/>
                  </a:moveTo>
                  <a:lnTo>
                    <a:pt x="10" y="27"/>
                  </a:lnTo>
                  <a:lnTo>
                    <a:pt x="5" y="38"/>
                  </a:lnTo>
                  <a:lnTo>
                    <a:pt x="5" y="38"/>
                  </a:lnTo>
                  <a:lnTo>
                    <a:pt x="0" y="49"/>
                  </a:lnTo>
                  <a:lnTo>
                    <a:pt x="0" y="0"/>
                  </a:lnTo>
                  <a:lnTo>
                    <a:pt x="0" y="0"/>
                  </a:lnTo>
                  <a:lnTo>
                    <a:pt x="7" y="13"/>
                  </a:lnTo>
                  <a:lnTo>
                    <a:pt x="12" y="26"/>
                  </a:lnTo>
                  <a:lnTo>
                    <a:pt x="12" y="26"/>
                  </a:lnTo>
                  <a:lnTo>
                    <a:pt x="10" y="27"/>
                  </a:lnTo>
                  <a:lnTo>
                    <a:pt x="10" y="27"/>
                  </a:lnTo>
                </a:path>
              </a:pathLst>
            </a:custGeom>
            <a:grpFill/>
            <a:ln w="9525">
              <a:noFill/>
              <a:round/>
            </a:ln>
          </p:spPr>
          <p:txBody>
            <a:bodyPr lIns="121920" tIns="60960" rIns="121920" bIns="60960"/>
            <a:lstStyle/>
            <a:p>
              <a:pPr>
                <a:defRPr/>
              </a:pPr>
              <a:endParaRPr lang="en-US" sz="3200">
                <a:solidFill>
                  <a:prstClr val="black"/>
                </a:solidFill>
              </a:endParaRPr>
            </a:p>
          </p:txBody>
        </p:sp>
        <p:sp>
          <p:nvSpPr>
            <p:cNvPr id="28" name="稻壳儿春秋广告/盗版必究        原创来源：http://chn.docer.com/works?userid=199329941#!/work_time"/>
            <p:cNvSpPr>
              <a:spLocks noChangeShapeType="1"/>
            </p:cNvSpPr>
            <p:nvPr/>
          </p:nvSpPr>
          <p:spPr bwMode="auto">
            <a:xfrm>
              <a:off x="3534067" y="924914"/>
              <a:ext cx="2077" cy="2077"/>
            </a:xfrm>
            <a:prstGeom prst="line">
              <a:avLst/>
            </a:prstGeom>
            <a:grpFill/>
            <a:ln w="9525">
              <a:noFill/>
              <a:round/>
            </a:ln>
          </p:spPr>
          <p:txBody>
            <a:bodyPr lIns="121920" tIns="60960" rIns="121920" bIns="60960"/>
            <a:lstStyle/>
            <a:p>
              <a:pPr>
                <a:defRPr/>
              </a:pPr>
              <a:endParaRPr lang="en-US" sz="3200">
                <a:solidFill>
                  <a:prstClr val="black"/>
                </a:solidFill>
              </a:endParaRPr>
            </a:p>
          </p:txBody>
        </p:sp>
      </p:grpSp>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rcRect b="43939"/>
          <a:stretch>
            <a:fillRect/>
          </a:stretch>
        </p:blipFill>
        <p:spPr>
          <a:xfrm rot="10800000" flipH="1">
            <a:off x="6686550" y="-147955"/>
            <a:ext cx="5401945" cy="2898140"/>
          </a:xfrm>
          <a:prstGeom prst="rect">
            <a:avLst/>
          </a:prstGeom>
        </p:spPr>
      </p:pic>
      <p:pic>
        <p:nvPicPr>
          <p:cNvPr id="35" name="图片 34"/>
          <p:cNvPicPr>
            <a:picLocks noChangeAspect="1"/>
          </p:cNvPicPr>
          <p:nvPr/>
        </p:nvPicPr>
        <p:blipFill>
          <a:blip r:embed="rId2" cstate="print">
            <a:extLst>
              <a:ext uri="{28A0092B-C50C-407E-A947-70E740481C1C}">
                <a14:useLocalDpi xmlns:a14="http://schemas.microsoft.com/office/drawing/2010/main" val="0"/>
              </a:ext>
            </a:extLst>
          </a:blip>
          <a:srcRect b="47086"/>
          <a:stretch>
            <a:fillRect/>
          </a:stretch>
        </p:blipFill>
        <p:spPr>
          <a:xfrm flipH="1">
            <a:off x="0" y="4924425"/>
            <a:ext cx="4550410" cy="2304415"/>
          </a:xfrm>
          <a:prstGeom prst="rect">
            <a:avLst/>
          </a:prstGeom>
        </p:spPr>
      </p:pic>
      <p:sp>
        <p:nvSpPr>
          <p:cNvPr id="2" name="稻壳儿春秋广告/盗版必究        原创来源：http://chn.docer.com/works?userid=199329941#!/work_time"/>
          <p:cNvSpPr txBox="1"/>
          <p:nvPr/>
        </p:nvSpPr>
        <p:spPr>
          <a:xfrm>
            <a:off x="5734685" y="2036445"/>
            <a:ext cx="2310765" cy="368300"/>
          </a:xfrm>
          <a:prstGeom prst="rect">
            <a:avLst/>
          </a:prstGeom>
          <a:noFill/>
        </p:spPr>
        <p:txBody>
          <a:bodyPr wrap="square" rtlCol="0">
            <a:spAutoFit/>
          </a:bodyPr>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农业</a:t>
            </a:r>
            <a:r>
              <a:rPr lang="zh-CN" altLang="en-US" dirty="0">
                <a:solidFill>
                  <a:schemeClr val="accent4"/>
                </a:solidFill>
                <a:latin typeface="微软雅黑" panose="020B0503020204020204" pitchFamily="34" charset="-122"/>
                <a:ea typeface="微软雅黑" panose="020B0503020204020204" pitchFamily="34" charset="-122"/>
              </a:rPr>
              <a:t>生产人员</a:t>
            </a:r>
            <a:endParaRPr lang="zh-CN" altLang="en-US" dirty="0">
              <a:solidFill>
                <a:schemeClr val="accent4"/>
              </a:solidFill>
              <a:latin typeface="微软雅黑" panose="020B0503020204020204" pitchFamily="34" charset="-122"/>
              <a:ea typeface="微软雅黑" panose="020B0503020204020204" pitchFamily="34" charset="-122"/>
            </a:endParaRPr>
          </a:p>
        </p:txBody>
      </p:sp>
      <p:sp>
        <p:nvSpPr>
          <p:cNvPr id="3" name="稻壳儿春秋广告/盗版必究        原创来源：http://chn.docer.com/works?userid=199329941#!/work_time"/>
          <p:cNvSpPr txBox="1"/>
          <p:nvPr/>
        </p:nvSpPr>
        <p:spPr>
          <a:xfrm>
            <a:off x="5734422" y="3497354"/>
            <a:ext cx="1793844" cy="368300"/>
          </a:xfrm>
          <a:prstGeom prst="rect">
            <a:avLst/>
          </a:prstGeom>
          <a:noFill/>
        </p:spPr>
        <p:txBody>
          <a:bodyPr wrap="square" rtlCol="0">
            <a:spAutoFit/>
          </a:bodyPr>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科研人员</a:t>
            </a:r>
            <a:endParaRPr lang="zh-CN" altLang="en-US" dirty="0">
              <a:solidFill>
                <a:schemeClr val="accent4"/>
              </a:solidFill>
              <a:latin typeface="微软雅黑" panose="020B0503020204020204" pitchFamily="34" charset="-122"/>
              <a:ea typeface="微软雅黑" panose="020B0503020204020204" pitchFamily="34" charset="-122"/>
            </a:endParaRPr>
          </a:p>
        </p:txBody>
      </p:sp>
      <p:sp>
        <p:nvSpPr>
          <p:cNvPr id="14" name="稻壳儿春秋广告/盗版必究        原创来源：http://chn.docer.com/works?userid=199329941#!/work_time"/>
          <p:cNvSpPr txBox="1"/>
          <p:nvPr/>
        </p:nvSpPr>
        <p:spPr>
          <a:xfrm>
            <a:off x="5802630" y="2557780"/>
            <a:ext cx="4476115" cy="533400"/>
          </a:xfrm>
          <a:prstGeom prst="rect">
            <a:avLst/>
          </a:prstGeom>
          <a:noFill/>
        </p:spPr>
        <p:txBody>
          <a:bodyPr wrap="square" rtlCol="0">
            <a:spAutoFit/>
          </a:bodyPr>
          <a:p>
            <a:pPr lvl="0">
              <a:lnSpc>
                <a:spcPct val="120000"/>
              </a:lnSpc>
              <a:defRPr/>
            </a:pPr>
            <a:r>
              <a:rPr lang="zh-CN" altLang="en-US" sz="1200" dirty="0">
                <a:solidFill>
                  <a:prstClr val="black">
                    <a:lumMod val="50000"/>
                    <a:lumOff val="50000"/>
                  </a:prstClr>
                </a:solidFill>
                <a:latin typeface="Arial" panose="020B0604020202020204"/>
                <a:ea typeface="微软雅黑" panose="020B0503020204020204" pitchFamily="34" charset="-122"/>
              </a:rPr>
              <a:t>在实际大棚生产中人手不够、种植的作物对生产环境要求很高、</a:t>
            </a:r>
            <a:endParaRPr lang="zh-CN" altLang="en-US" sz="1200" dirty="0">
              <a:solidFill>
                <a:prstClr val="black">
                  <a:lumMod val="50000"/>
                  <a:lumOff val="50000"/>
                </a:prstClr>
              </a:solidFill>
              <a:latin typeface="Arial" panose="020B0604020202020204"/>
              <a:ea typeface="微软雅黑" panose="020B0503020204020204" pitchFamily="34" charset="-122"/>
            </a:endParaRPr>
          </a:p>
          <a:p>
            <a:pPr lvl="0">
              <a:lnSpc>
                <a:spcPct val="120000"/>
              </a:lnSpc>
              <a:defRPr/>
            </a:pPr>
            <a:r>
              <a:rPr lang="zh-CN" altLang="en-US" sz="1200" dirty="0">
                <a:solidFill>
                  <a:prstClr val="black">
                    <a:lumMod val="50000"/>
                    <a:lumOff val="50000"/>
                  </a:prstClr>
                </a:solidFill>
                <a:latin typeface="Arial" panose="020B0604020202020204"/>
                <a:ea typeface="微软雅黑" panose="020B0503020204020204" pitchFamily="34" charset="-122"/>
              </a:rPr>
              <a:t>或者要种植大量农作物但忙于管理。</a:t>
            </a:r>
            <a:endParaRPr lang="zh-CN" altLang="en-US" sz="1200" dirty="0">
              <a:solidFill>
                <a:prstClr val="black">
                  <a:lumMod val="50000"/>
                  <a:lumOff val="50000"/>
                </a:prstClr>
              </a:solidFill>
              <a:latin typeface="Arial" panose="020B0604020202020204"/>
              <a:ea typeface="微软雅黑" panose="020B0503020204020204" pitchFamily="34" charset="-122"/>
            </a:endParaRPr>
          </a:p>
        </p:txBody>
      </p:sp>
      <p:sp>
        <p:nvSpPr>
          <p:cNvPr id="36" name="稻壳儿春秋广告/盗版必究        原创来源：http://chn.docer.com/works?userid=199329941#!/work_time"/>
          <p:cNvSpPr txBox="1"/>
          <p:nvPr/>
        </p:nvSpPr>
        <p:spPr>
          <a:xfrm>
            <a:off x="5994400" y="3865880"/>
            <a:ext cx="4476115" cy="312420"/>
          </a:xfrm>
          <a:prstGeom prst="rect">
            <a:avLst/>
          </a:prstGeom>
          <a:noFill/>
        </p:spPr>
        <p:txBody>
          <a:bodyPr wrap="square" rtlCol="0">
            <a:spAutoFit/>
          </a:bodyPr>
          <a:p>
            <a:pPr lvl="0">
              <a:lnSpc>
                <a:spcPct val="120000"/>
              </a:lnSpc>
              <a:defRPr/>
            </a:pPr>
            <a:r>
              <a:rPr lang="zh-CN" altLang="en-US" sz="1200" dirty="0">
                <a:solidFill>
                  <a:prstClr val="black">
                    <a:lumMod val="50000"/>
                    <a:lumOff val="50000"/>
                  </a:prstClr>
                </a:solidFill>
                <a:latin typeface="Arial" panose="020B0604020202020204"/>
                <a:ea typeface="微软雅黑" panose="020B0503020204020204" pitchFamily="34" charset="-122"/>
              </a:rPr>
              <a:t>想要研究农作物的相关论题的、需要严格把控数据的科研人员。</a:t>
            </a:r>
            <a:endParaRPr lang="zh-CN" altLang="en-US" sz="1200" dirty="0">
              <a:solidFill>
                <a:prstClr val="black">
                  <a:lumMod val="50000"/>
                  <a:lumOff val="50000"/>
                </a:prstClr>
              </a:solidFill>
              <a:latin typeface="Arial" panose="020B0604020202020204"/>
              <a:ea typeface="微软雅黑" panose="020B0503020204020204" pitchFamily="34" charset="-122"/>
            </a:endParaRPr>
          </a:p>
        </p:txBody>
      </p:sp>
      <p:sp>
        <p:nvSpPr>
          <p:cNvPr id="37" name="稻壳儿春秋广告/盗版必究        原创来源：http://chn.docer.com/works?userid=199329941#!/work_time"/>
          <p:cNvSpPr txBox="1"/>
          <p:nvPr/>
        </p:nvSpPr>
        <p:spPr>
          <a:xfrm>
            <a:off x="5802630" y="4556125"/>
            <a:ext cx="3054350" cy="368300"/>
          </a:xfrm>
          <a:prstGeom prst="rect">
            <a:avLst/>
          </a:prstGeom>
          <a:noFill/>
        </p:spPr>
        <p:txBody>
          <a:bodyPr wrap="square" rtlCol="0">
            <a:spAutoFit/>
          </a:bodyPr>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大型企业、</a:t>
            </a:r>
            <a:r>
              <a:rPr lang="zh-CN" altLang="en-US" dirty="0">
                <a:solidFill>
                  <a:schemeClr val="accent4"/>
                </a:solidFill>
                <a:latin typeface="微软雅黑" panose="020B0503020204020204" pitchFamily="34" charset="-122"/>
                <a:ea typeface="微软雅黑" panose="020B0503020204020204" pitchFamily="34" charset="-122"/>
              </a:rPr>
              <a:t>农场管理者</a:t>
            </a:r>
            <a:endParaRPr lang="zh-CN" altLang="en-US" dirty="0">
              <a:solidFill>
                <a:schemeClr val="accent4"/>
              </a:solidFill>
              <a:latin typeface="微软雅黑" panose="020B0503020204020204" pitchFamily="34" charset="-122"/>
              <a:ea typeface="微软雅黑" panose="020B0503020204020204" pitchFamily="34" charset="-122"/>
            </a:endParaRPr>
          </a:p>
        </p:txBody>
      </p:sp>
      <p:sp>
        <p:nvSpPr>
          <p:cNvPr id="38" name="稻壳儿春秋广告/盗版必究        原创来源：http://chn.docer.com/works?userid=199329941#!/work_time"/>
          <p:cNvSpPr txBox="1"/>
          <p:nvPr/>
        </p:nvSpPr>
        <p:spPr>
          <a:xfrm>
            <a:off x="5994400" y="4958715"/>
            <a:ext cx="4476115" cy="312420"/>
          </a:xfrm>
          <a:prstGeom prst="rect">
            <a:avLst/>
          </a:prstGeom>
          <a:noFill/>
        </p:spPr>
        <p:txBody>
          <a:bodyPr wrap="square" rtlCol="0">
            <a:spAutoFit/>
          </a:bodyPr>
          <a:p>
            <a:pPr lvl="0">
              <a:lnSpc>
                <a:spcPct val="120000"/>
              </a:lnSpc>
              <a:defRPr/>
            </a:pPr>
            <a:r>
              <a:rPr lang="zh-CN" altLang="en-US" sz="1200" dirty="0">
                <a:solidFill>
                  <a:prstClr val="black">
                    <a:lumMod val="50000"/>
                    <a:lumOff val="50000"/>
                  </a:prstClr>
                </a:solidFill>
                <a:latin typeface="Arial" panose="020B0604020202020204"/>
                <a:ea typeface="微软雅黑" panose="020B0503020204020204" pitchFamily="34" charset="-122"/>
              </a:rPr>
              <a:t>在实际生产过程中注重批量生产，对自动化程度要求较高。</a:t>
            </a:r>
            <a:endParaRPr lang="zh-CN" altLang="en-US" sz="1200" dirty="0">
              <a:solidFill>
                <a:prstClr val="black">
                  <a:lumMod val="50000"/>
                  <a:lumOff val="50000"/>
                </a:prstClr>
              </a:solidFill>
              <a:latin typeface="Arial" panose="020B0604020202020204"/>
              <a:ea typeface="微软雅黑" panose="020B0503020204020204" pitchFamily="3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稻壳儿春秋广告/盗版必究        原创来源：http://chn.docer.com/works?userid=199329941#!/work_time"/>
          <p:cNvSpPr txBox="1"/>
          <p:nvPr/>
        </p:nvSpPr>
        <p:spPr>
          <a:xfrm>
            <a:off x="5235076" y="218286"/>
            <a:ext cx="1722238" cy="398780"/>
          </a:xfrm>
          <a:prstGeom prst="rect">
            <a:avLst/>
          </a:prstGeom>
          <a:noFill/>
        </p:spPr>
        <p:txBody>
          <a:bodyPr wrap="square" rtlCol="0">
            <a:spAutoFit/>
          </a:bodyPr>
          <a:lstStyle/>
          <a:p>
            <a:pPr algn="ctr"/>
            <a:r>
              <a:rPr lang="zh-CN" altLang="en-US" sz="2000" dirty="0">
                <a:solidFill>
                  <a:schemeClr val="accent4"/>
                </a:solidFill>
                <a:latin typeface="微软雅黑" panose="020B0503020204020204" pitchFamily="34" charset="-122"/>
                <a:ea typeface="微软雅黑" panose="020B0503020204020204" pitchFamily="34" charset="-122"/>
              </a:rPr>
              <a:t>技术分析</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稻壳儿春秋广告/盗版必究        原创来源：http://chn.docer.com/works?userid=199329941#!/work_time"/>
          <p:cNvSpPr txBox="1"/>
          <p:nvPr/>
        </p:nvSpPr>
        <p:spPr>
          <a:xfrm>
            <a:off x="4569532" y="519522"/>
            <a:ext cx="3053327"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Technology Analysis</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稻壳儿春秋广告/盗版必究        原创来源：http://chn.docer.com/works?userid=199329941#!/work_time"/>
          <p:cNvSpPr/>
          <p:nvPr/>
        </p:nvSpPr>
        <p:spPr>
          <a:xfrm>
            <a:off x="1061850" y="2120530"/>
            <a:ext cx="3476394" cy="3476394"/>
          </a:xfrm>
          <a:prstGeom prst="ellipse">
            <a:avLst/>
          </a:prstGeom>
          <a:blipFill rotWithShape="1">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稻壳儿春秋广告/盗版必究        原创来源：http://chn.docer.com/works?userid=199329941#!/work_time"/>
          <p:cNvSpPr/>
          <p:nvPr/>
        </p:nvSpPr>
        <p:spPr>
          <a:xfrm>
            <a:off x="3461454" y="2036447"/>
            <a:ext cx="1615967" cy="1615967"/>
          </a:xfrm>
          <a:prstGeom prst="ellipse">
            <a:avLst/>
          </a:prstGeom>
          <a:solidFill>
            <a:schemeClr val="accent4">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稻壳儿春秋广告/盗版必究        原创来源：http://chn.docer.com/works?userid=199329941#!/work_time"/>
          <p:cNvSpPr txBox="1"/>
          <p:nvPr/>
        </p:nvSpPr>
        <p:spPr>
          <a:xfrm>
            <a:off x="5734422" y="2036447"/>
            <a:ext cx="1793844" cy="368300"/>
          </a:xfrm>
          <a:prstGeom prst="rect">
            <a:avLst/>
          </a:prstGeom>
          <a:noFill/>
        </p:spPr>
        <p:txBody>
          <a:bodyPr wrap="square" rtlCol="0">
            <a:spAutoFit/>
          </a:bodyPr>
          <a:lstStyle/>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多</a:t>
            </a:r>
            <a:r>
              <a:rPr lang="zh-CN" altLang="en-US" dirty="0">
                <a:solidFill>
                  <a:schemeClr val="accent4"/>
                </a:solidFill>
                <a:latin typeface="微软雅黑" panose="020B0503020204020204" pitchFamily="34" charset="-122"/>
                <a:ea typeface="微软雅黑" panose="020B0503020204020204" pitchFamily="34" charset="-122"/>
              </a:rPr>
              <a:t>变量</a:t>
            </a:r>
            <a:endParaRPr lang="zh-CN" altLang="en-US" dirty="0">
              <a:solidFill>
                <a:schemeClr val="accent4"/>
              </a:solidFill>
              <a:latin typeface="微软雅黑" panose="020B0503020204020204" pitchFamily="34" charset="-122"/>
              <a:ea typeface="微软雅黑" panose="020B0503020204020204" pitchFamily="34" charset="-122"/>
            </a:endParaRPr>
          </a:p>
        </p:txBody>
      </p:sp>
      <p:sp>
        <p:nvSpPr>
          <p:cNvPr id="18" name="稻壳儿春秋广告/盗版必究        原创来源：http://chn.docer.com/works?userid=199329941#!/work_time"/>
          <p:cNvSpPr txBox="1"/>
          <p:nvPr/>
        </p:nvSpPr>
        <p:spPr>
          <a:xfrm>
            <a:off x="5734422" y="3336699"/>
            <a:ext cx="1793844" cy="368300"/>
          </a:xfrm>
          <a:prstGeom prst="rect">
            <a:avLst/>
          </a:prstGeom>
          <a:noFill/>
        </p:spPr>
        <p:txBody>
          <a:bodyPr wrap="square" rtlCol="0">
            <a:spAutoFit/>
          </a:bodyPr>
          <a:lstStyle/>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相互耦合</a:t>
            </a:r>
            <a:endParaRPr lang="zh-CN" altLang="en-US" dirty="0">
              <a:solidFill>
                <a:schemeClr val="accent4"/>
              </a:solidFill>
              <a:latin typeface="微软雅黑" panose="020B0503020204020204" pitchFamily="34" charset="-122"/>
              <a:ea typeface="微软雅黑" panose="020B0503020204020204" pitchFamily="34" charset="-122"/>
            </a:endParaRPr>
          </a:p>
        </p:txBody>
      </p:sp>
      <p:sp>
        <p:nvSpPr>
          <p:cNvPr id="19" name="稻壳儿春秋广告/盗版必究        原创来源：http://chn.docer.com/works?userid=199329941#!/work_time"/>
          <p:cNvSpPr txBox="1"/>
          <p:nvPr/>
        </p:nvSpPr>
        <p:spPr>
          <a:xfrm>
            <a:off x="5648062" y="3707301"/>
            <a:ext cx="5777265" cy="330835"/>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变量众多(例如温度，湿度等)且相互耦合，</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非简单独立</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稻壳儿春秋广告/盗版必究        原创来源：http://chn.docer.com/works?userid=199329941#!/work_time"/>
          <p:cNvSpPr txBox="1"/>
          <p:nvPr/>
        </p:nvSpPr>
        <p:spPr>
          <a:xfrm>
            <a:off x="5734422" y="4636952"/>
            <a:ext cx="1793844" cy="368300"/>
          </a:xfrm>
          <a:prstGeom prst="rect">
            <a:avLst/>
          </a:prstGeom>
          <a:noFill/>
        </p:spPr>
        <p:txBody>
          <a:bodyPr wrap="square" rtlCol="0">
            <a:spAutoFit/>
          </a:bodyPr>
          <a:lstStyle/>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非线性</a:t>
            </a:r>
            <a:endParaRPr lang="zh-CN" altLang="en-US" dirty="0">
              <a:solidFill>
                <a:schemeClr val="accent4"/>
              </a:solidFill>
              <a:latin typeface="微软雅黑" panose="020B0503020204020204" pitchFamily="34" charset="-122"/>
              <a:ea typeface="微软雅黑" panose="020B0503020204020204" pitchFamily="34" charset="-122"/>
            </a:endParaRPr>
          </a:p>
        </p:txBody>
      </p:sp>
      <p:sp>
        <p:nvSpPr>
          <p:cNvPr id="22" name="稻壳儿春秋广告/盗版必究        原创来源：http://chn.docer.com/works?userid=199329941#!/work_time"/>
          <p:cNvSpPr txBox="1"/>
          <p:nvPr/>
        </p:nvSpPr>
        <p:spPr>
          <a:xfrm>
            <a:off x="5734422" y="5006284"/>
            <a:ext cx="5777265" cy="330835"/>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变量之间的关系也不是简单的线性关系，而是复杂的非线性变化</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0" name="图片 19"/>
          <p:cNvPicPr>
            <a:picLocks noChangeAspect="1"/>
          </p:cNvPicPr>
          <p:nvPr/>
        </p:nvPicPr>
        <p:blipFill>
          <a:blip r:embed="rId2" cstate="print">
            <a:extLst>
              <a:ext uri="{28A0092B-C50C-407E-A947-70E740481C1C}">
                <a14:useLocalDpi xmlns:a14="http://schemas.microsoft.com/office/drawing/2010/main" val="0"/>
              </a:ext>
            </a:extLst>
          </a:blip>
          <a:srcRect b="45105"/>
          <a:stretch>
            <a:fillRect/>
          </a:stretch>
        </p:blipFill>
        <p:spPr>
          <a:xfrm rot="10800000" flipH="1">
            <a:off x="9341485" y="-57150"/>
            <a:ext cx="2846705" cy="1495425"/>
          </a:xfrm>
          <a:prstGeom prst="rect">
            <a:avLst/>
          </a:prstGeom>
        </p:spPr>
      </p:pic>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b="42727"/>
          <a:stretch>
            <a:fillRect/>
          </a:stretch>
        </p:blipFill>
        <p:spPr>
          <a:xfrm flipH="1">
            <a:off x="-3810" y="5432425"/>
            <a:ext cx="2846705" cy="1560195"/>
          </a:xfrm>
          <a:prstGeom prst="rect">
            <a:avLst/>
          </a:prstGeom>
        </p:spPr>
      </p:pic>
      <p:grpSp>
        <p:nvGrpSpPr>
          <p:cNvPr id="24" name="稻壳儿春秋广告/盗版必究        原创来源：http://chn.docer.com/works?userid=199329941#!/work_time"/>
          <p:cNvGrpSpPr/>
          <p:nvPr/>
        </p:nvGrpSpPr>
        <p:grpSpPr>
          <a:xfrm flipV="1">
            <a:off x="5862735" y="841216"/>
            <a:ext cx="394140" cy="86880"/>
            <a:chOff x="4049486" y="2043404"/>
            <a:chExt cx="1100565" cy="242596"/>
          </a:xfrm>
          <a:solidFill>
            <a:srgbClr val="3E8D66"/>
          </a:solidFill>
        </p:grpSpPr>
        <p:sp>
          <p:nvSpPr>
            <p:cNvPr id="25"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27"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sp>
        <p:nvSpPr>
          <p:cNvPr id="29" name="稻壳儿春秋广告/盗版必究        原创来源：http://chn.docer.com/works?userid=199329941#!/work_time"/>
          <p:cNvSpPr txBox="1"/>
          <p:nvPr/>
        </p:nvSpPr>
        <p:spPr>
          <a:xfrm>
            <a:off x="5964927" y="2408091"/>
            <a:ext cx="5777265" cy="330835"/>
          </a:xfrm>
          <a:prstGeom prst="rect">
            <a:avLst/>
          </a:prstGeom>
          <a:noFill/>
        </p:spPr>
        <p:txBody>
          <a:bodyPr wrap="square" rtlCol="0">
            <a:spAutoFit/>
          </a:bodyPr>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变量众多(例如温度，湿度等)</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稻壳儿春秋广告/盗版必究        原创来源：http://chn.docer.com/works?userid=199329941#!/work_time"/>
          <p:cNvSpPr txBox="1"/>
          <p:nvPr/>
        </p:nvSpPr>
        <p:spPr>
          <a:xfrm>
            <a:off x="1163444" y="4625487"/>
            <a:ext cx="9865112" cy="312420"/>
          </a:xfrm>
          <a:prstGeom prst="rect">
            <a:avLst/>
          </a:prstGeom>
          <a:noFill/>
        </p:spPr>
        <p:txBody>
          <a:bodyPr wrap="square" rtlCol="0">
            <a:spAutoFit/>
          </a:bodyPr>
          <a:lstStyle/>
          <a:p>
            <a:pPr lvl="0" algn="ctr">
              <a:lnSpc>
                <a:spcPct val="120000"/>
              </a:lnSpc>
              <a:defRPr/>
            </a:pPr>
            <a:r>
              <a:rPr lang="zh-CN" altLang="en-US" sz="1200" dirty="0">
                <a:solidFill>
                  <a:prstClr val="black">
                    <a:lumMod val="50000"/>
                    <a:lumOff val="50000"/>
                  </a:prstClr>
                </a:solidFill>
                <a:latin typeface="Arial" panose="020B0604020202020204"/>
                <a:ea typeface="微软雅黑" panose="020B0503020204020204" pitchFamily="34" charset="-122"/>
              </a:rPr>
              <a:t>结合各模块实现的功能，可以实现基础地实现数据传输、自动控制或者给予可控范围等</a:t>
            </a:r>
            <a:r>
              <a:rPr lang="zh-CN" altLang="en-US" sz="1200" dirty="0">
                <a:solidFill>
                  <a:prstClr val="black">
                    <a:lumMod val="50000"/>
                    <a:lumOff val="50000"/>
                  </a:prstClr>
                </a:solidFill>
                <a:latin typeface="Arial" panose="020B0604020202020204"/>
                <a:ea typeface="微软雅黑" panose="020B0503020204020204" pitchFamily="34" charset="-122"/>
              </a:rPr>
              <a:t>核心功能。</a:t>
            </a:r>
            <a:endParaRPr lang="zh-CN" altLang="en-US" sz="1200" dirty="0">
              <a:solidFill>
                <a:prstClr val="black">
                  <a:lumMod val="50000"/>
                  <a:lumOff val="50000"/>
                </a:prstClr>
              </a:solidFill>
              <a:latin typeface="Arial" panose="020B0604020202020204"/>
              <a:ea typeface="微软雅黑" panose="020B0503020204020204" pitchFamily="34" charset="-122"/>
            </a:endParaRPr>
          </a:p>
        </p:txBody>
      </p:sp>
      <p:sp>
        <p:nvSpPr>
          <p:cNvPr id="24" name="稻壳儿春秋广告/盗版必究        原创来源：http://chn.docer.com/works?userid=199329941#!/work_time"/>
          <p:cNvSpPr txBox="1"/>
          <p:nvPr/>
        </p:nvSpPr>
        <p:spPr>
          <a:xfrm>
            <a:off x="4796790" y="2257425"/>
            <a:ext cx="2771775" cy="460375"/>
          </a:xfrm>
          <a:prstGeom prst="rect">
            <a:avLst/>
          </a:prstGeom>
          <a:noFill/>
          <a:effectLst/>
        </p:spPr>
        <p:txBody>
          <a:bodyPr wrap="square" rtlCol="0">
            <a:spAutoFit/>
          </a:bodyPr>
          <a:lstStyle/>
          <a:p>
            <a:pPr algn="ctr">
              <a:spcBef>
                <a:spcPct val="0"/>
              </a:spcBef>
              <a:buFont typeface="Arial" panose="020B0604020202020204" pitchFamily="34" charset="0"/>
              <a:buNone/>
            </a:pPr>
            <a:r>
              <a:rPr lang="zh-CN" altLang="en-US" sz="2400"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mn-ea"/>
              </a:rPr>
              <a:t>智能温室发展前景</a:t>
            </a:r>
            <a:endParaRPr lang="zh-CN" altLang="en-US" sz="2400" dirty="0">
              <a:solidFill>
                <a:schemeClr val="bg1"/>
              </a:solidFill>
              <a:latin typeface="微软雅黑" panose="020B0503020204020204" pitchFamily="34" charset="-122"/>
              <a:ea typeface="微软雅黑" panose="020B0503020204020204" pitchFamily="34" charset="-122"/>
            </a:endParaRPr>
          </a:p>
        </p:txBody>
      </p:sp>
      <p:pic>
        <p:nvPicPr>
          <p:cNvPr id="25" name="图片 24"/>
          <p:cNvPicPr>
            <a:picLocks noChangeAspect="1"/>
          </p:cNvPicPr>
          <p:nvPr/>
        </p:nvPicPr>
        <p:blipFill>
          <a:blip r:embed="rId1" cstate="print">
            <a:extLst>
              <a:ext uri="{28A0092B-C50C-407E-A947-70E740481C1C}">
                <a14:useLocalDpi xmlns:a14="http://schemas.microsoft.com/office/drawing/2010/main" val="0"/>
              </a:ext>
            </a:extLst>
          </a:blip>
          <a:srcRect b="45105"/>
          <a:stretch>
            <a:fillRect/>
          </a:stretch>
        </p:blipFill>
        <p:spPr>
          <a:xfrm rot="10800000" flipH="1">
            <a:off x="9345295" y="-170815"/>
            <a:ext cx="2846705" cy="1495425"/>
          </a:xfrm>
          <a:prstGeom prst="rect">
            <a:avLst/>
          </a:prstGeom>
        </p:spPr>
      </p:pic>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rcRect b="44312"/>
          <a:stretch>
            <a:fillRect/>
          </a:stretch>
        </p:blipFill>
        <p:spPr>
          <a:xfrm flipH="1">
            <a:off x="-92710" y="4268470"/>
            <a:ext cx="5029200" cy="2680335"/>
          </a:xfrm>
          <a:prstGeom prst="rect">
            <a:avLst/>
          </a:prstGeom>
        </p:spPr>
      </p:pic>
      <p:grpSp>
        <p:nvGrpSpPr>
          <p:cNvPr id="2" name="稻壳儿春秋广告/盗版必究        原创来源：http://chn.docer.com/works?userid=199329941#!/work_time"/>
          <p:cNvGrpSpPr/>
          <p:nvPr/>
        </p:nvGrpSpPr>
        <p:grpSpPr>
          <a:xfrm flipV="1">
            <a:off x="5995450" y="830421"/>
            <a:ext cx="394140" cy="86880"/>
            <a:chOff x="4049486" y="2043404"/>
            <a:chExt cx="1100565" cy="242596"/>
          </a:xfrm>
          <a:solidFill>
            <a:srgbClr val="3E8D66"/>
          </a:solidFill>
        </p:grpSpPr>
        <p:sp>
          <p:nvSpPr>
            <p:cNvPr id="3" name="稻壳儿春秋广告/盗版必究        原创来源：http://chn.docer.com/works?userid=199329941#!/work_time"/>
            <p:cNvSpPr/>
            <p:nvPr/>
          </p:nvSpPr>
          <p:spPr>
            <a:xfrm>
              <a:off x="4049486" y="2043404"/>
              <a:ext cx="242596" cy="242596"/>
            </a:xfrm>
            <a:prstGeom prst="ellipse">
              <a:avLst/>
            </a:prstGeom>
            <a:gradFill>
              <a:gsLst>
                <a:gs pos="0">
                  <a:srgbClr val="FECF40"/>
                </a:gs>
                <a:gs pos="100000">
                  <a:srgbClr val="846C2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稻壳儿春秋广告/盗版必究        原创来源：http://chn.docer.com/works?userid=199329941#!/work_time"/>
            <p:cNvSpPr/>
            <p:nvPr/>
          </p:nvSpPr>
          <p:spPr>
            <a:xfrm>
              <a:off x="4335476" y="2043404"/>
              <a:ext cx="242596" cy="242596"/>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5" name="稻壳儿春秋广告/盗版必究        原创来源：http://chn.docer.com/works?userid=199329941#!/work_time"/>
            <p:cNvSpPr/>
            <p:nvPr/>
          </p:nvSpPr>
          <p:spPr>
            <a:xfrm>
              <a:off x="4621466" y="2043404"/>
              <a:ext cx="242596" cy="24259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稻壳儿春秋广告/盗版必究        原创来源：http://chn.docer.com/works?userid=199329941#!/work_time"/>
            <p:cNvSpPr/>
            <p:nvPr/>
          </p:nvSpPr>
          <p:spPr>
            <a:xfrm>
              <a:off x="4907455" y="2043404"/>
              <a:ext cx="242596" cy="242596"/>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grpSp>
      <p:pic>
        <p:nvPicPr>
          <p:cNvPr id="31" name="图片 30"/>
          <p:cNvPicPr>
            <a:picLocks noChangeAspect="1"/>
          </p:cNvPicPr>
          <p:nvPr/>
        </p:nvPicPr>
        <p:blipFill>
          <a:blip r:embed="rId2"/>
          <a:stretch>
            <a:fillRect/>
          </a:stretch>
        </p:blipFill>
        <p:spPr>
          <a:xfrm>
            <a:off x="2522220" y="1510030"/>
            <a:ext cx="7320280" cy="3199765"/>
          </a:xfrm>
          <a:prstGeom prst="rect">
            <a:avLst/>
          </a:prstGeom>
        </p:spPr>
      </p:pic>
      <p:sp>
        <p:nvSpPr>
          <p:cNvPr id="6" name="稻壳儿春秋广告/盗版必究        原创来源：http://chn.docer.com/works?userid=199329941#!/work_time"/>
          <p:cNvSpPr txBox="1"/>
          <p:nvPr/>
        </p:nvSpPr>
        <p:spPr>
          <a:xfrm>
            <a:off x="5321436" y="77951"/>
            <a:ext cx="1722238" cy="398780"/>
          </a:xfrm>
          <a:prstGeom prst="rect">
            <a:avLst/>
          </a:prstGeom>
          <a:noFill/>
        </p:spPr>
        <p:txBody>
          <a:bodyPr wrap="square" rtlCol="0">
            <a:spAutoFit/>
          </a:bodyPr>
          <a:p>
            <a:pPr algn="ctr"/>
            <a:r>
              <a:rPr lang="zh-CN" altLang="en-US" sz="2000" dirty="0">
                <a:solidFill>
                  <a:schemeClr val="accent4"/>
                </a:solidFill>
                <a:latin typeface="微软雅黑" panose="020B0503020204020204" pitchFamily="34" charset="-122"/>
                <a:ea typeface="微软雅黑" panose="020B0503020204020204" pitchFamily="34" charset="-122"/>
              </a:rPr>
              <a:t>技术分析</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8" name="稻壳儿春秋广告/盗版必究        原创来源：http://chn.docer.com/works?userid=199329941#!/work_time"/>
          <p:cNvSpPr txBox="1"/>
          <p:nvPr/>
        </p:nvSpPr>
        <p:spPr>
          <a:xfrm>
            <a:off x="4655892" y="400777"/>
            <a:ext cx="3053327" cy="330835"/>
          </a:xfrm>
          <a:prstGeom prst="rect">
            <a:avLst/>
          </a:prstGeom>
          <a:noFill/>
        </p:spPr>
        <p:txBody>
          <a:bodyPr wrap="square" rtlCol="0">
            <a:spAutoFit/>
          </a:bodyPr>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Technology Analysis</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稻壳儿春秋广告/盗版必究        原创来源：http://chn.docer.com/works?userid=199329941#!/work_time"/>
          <p:cNvSpPr txBox="1"/>
          <p:nvPr/>
        </p:nvSpPr>
        <p:spPr>
          <a:xfrm>
            <a:off x="1061720" y="951230"/>
            <a:ext cx="3572510" cy="330835"/>
          </a:xfrm>
          <a:prstGeom prst="rect">
            <a:avLst/>
          </a:prstGeom>
          <a:noFill/>
        </p:spPr>
        <p:txBody>
          <a:bodyPr wrap="square" rtlCol="0">
            <a:spAutoFit/>
          </a:bodyPr>
          <a:lstStyle/>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Data acquisition and transport module</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稻壳儿春秋广告/盗版必究        原创来源：http://chn.docer.com/works?userid=199329941#!/work_time"/>
          <p:cNvSpPr/>
          <p:nvPr/>
        </p:nvSpPr>
        <p:spPr>
          <a:xfrm>
            <a:off x="1061850" y="2120530"/>
            <a:ext cx="3476394" cy="3476394"/>
          </a:xfrm>
          <a:prstGeom prst="ellipse">
            <a:avLst/>
          </a:prstGeom>
          <a:blipFill rotWithShape="1">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稻壳儿春秋广告/盗版必究        原创来源：http://chn.docer.com/works?userid=199329941#!/work_time"/>
          <p:cNvSpPr/>
          <p:nvPr/>
        </p:nvSpPr>
        <p:spPr>
          <a:xfrm>
            <a:off x="3461454" y="2036447"/>
            <a:ext cx="1615967" cy="1615967"/>
          </a:xfrm>
          <a:prstGeom prst="ellipse">
            <a:avLst/>
          </a:prstGeom>
          <a:solidFill>
            <a:schemeClr val="accent4">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稻壳儿春秋广告/盗版必究        原创来源：http://chn.docer.com/works?userid=199329941#!/work_time"/>
          <p:cNvSpPr txBox="1"/>
          <p:nvPr/>
        </p:nvSpPr>
        <p:spPr>
          <a:xfrm>
            <a:off x="5734685" y="2036445"/>
            <a:ext cx="2310765" cy="368300"/>
          </a:xfrm>
          <a:prstGeom prst="rect">
            <a:avLst/>
          </a:prstGeom>
          <a:noFill/>
        </p:spPr>
        <p:txBody>
          <a:bodyPr wrap="square" rtlCol="0">
            <a:spAutoFit/>
          </a:bodyPr>
          <a:lstStyle/>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无线传感器网络</a:t>
            </a:r>
            <a:endParaRPr lang="zh-CN" altLang="en-US" dirty="0">
              <a:solidFill>
                <a:schemeClr val="accent4"/>
              </a:solidFill>
              <a:latin typeface="微软雅黑" panose="020B0503020204020204" pitchFamily="34" charset="-122"/>
              <a:ea typeface="微软雅黑" panose="020B0503020204020204" pitchFamily="34" charset="-122"/>
            </a:endParaRPr>
          </a:p>
        </p:txBody>
      </p:sp>
      <p:sp>
        <p:nvSpPr>
          <p:cNvPr id="18" name="稻壳儿春秋广告/盗版必究        原创来源：http://chn.docer.com/works?userid=199329941#!/work_time"/>
          <p:cNvSpPr txBox="1"/>
          <p:nvPr/>
        </p:nvSpPr>
        <p:spPr>
          <a:xfrm>
            <a:off x="5964927" y="3907564"/>
            <a:ext cx="1793844" cy="368300"/>
          </a:xfrm>
          <a:prstGeom prst="rect">
            <a:avLst/>
          </a:prstGeom>
          <a:noFill/>
        </p:spPr>
        <p:txBody>
          <a:bodyPr wrap="square" rtlCol="0">
            <a:spAutoFit/>
          </a:bodyPr>
          <a:lstStyle/>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ZigBee</a:t>
            </a:r>
            <a:r>
              <a:rPr lang="zh-CN" altLang="en-US" dirty="0">
                <a:solidFill>
                  <a:schemeClr val="accent4"/>
                </a:solidFill>
                <a:latin typeface="微软雅黑" panose="020B0503020204020204" pitchFamily="34" charset="-122"/>
                <a:ea typeface="微软雅黑" panose="020B0503020204020204" pitchFamily="34" charset="-122"/>
              </a:rPr>
              <a:t>技术</a:t>
            </a:r>
            <a:endParaRPr lang="zh-CN" altLang="en-US" dirty="0">
              <a:solidFill>
                <a:schemeClr val="accent4"/>
              </a:solidFill>
              <a:latin typeface="微软雅黑" panose="020B0503020204020204" pitchFamily="34" charset="-122"/>
              <a:ea typeface="微软雅黑" panose="020B0503020204020204" pitchFamily="34" charset="-122"/>
            </a:endParaRPr>
          </a:p>
        </p:txBody>
      </p:sp>
      <p:sp>
        <p:nvSpPr>
          <p:cNvPr id="19" name="稻壳儿春秋广告/盗版必究        原创来源：http://chn.docer.com/works?userid=199329941#!/work_time"/>
          <p:cNvSpPr txBox="1"/>
          <p:nvPr/>
        </p:nvSpPr>
        <p:spPr>
          <a:xfrm>
            <a:off x="5878567" y="4278801"/>
            <a:ext cx="5777265" cy="570865"/>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ZigBee是一种介于无线标记技术和蓝牙之间的技术方案，其优点是低功耗、低成本、时延短、网络容量大及安全等。</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0" name="图片 19"/>
          <p:cNvPicPr>
            <a:picLocks noChangeAspect="1"/>
          </p:cNvPicPr>
          <p:nvPr/>
        </p:nvPicPr>
        <p:blipFill>
          <a:blip r:embed="rId2" cstate="print">
            <a:extLst>
              <a:ext uri="{28A0092B-C50C-407E-A947-70E740481C1C}">
                <a14:useLocalDpi xmlns:a14="http://schemas.microsoft.com/office/drawing/2010/main" val="0"/>
              </a:ext>
            </a:extLst>
          </a:blip>
          <a:srcRect b="45105"/>
          <a:stretch>
            <a:fillRect/>
          </a:stretch>
        </p:blipFill>
        <p:spPr>
          <a:xfrm rot="10800000" flipH="1">
            <a:off x="9341485" y="-57150"/>
            <a:ext cx="2846705" cy="1495425"/>
          </a:xfrm>
          <a:prstGeom prst="rect">
            <a:avLst/>
          </a:prstGeom>
        </p:spPr>
      </p:pic>
      <p:pic>
        <p:nvPicPr>
          <p:cNvPr id="23" name="图片 22"/>
          <p:cNvPicPr>
            <a:picLocks noChangeAspect="1"/>
          </p:cNvPicPr>
          <p:nvPr/>
        </p:nvPicPr>
        <p:blipFill>
          <a:blip r:embed="rId2" cstate="print">
            <a:extLst>
              <a:ext uri="{28A0092B-C50C-407E-A947-70E740481C1C}">
                <a14:useLocalDpi xmlns:a14="http://schemas.microsoft.com/office/drawing/2010/main" val="0"/>
              </a:ext>
            </a:extLst>
          </a:blip>
          <a:srcRect b="42727"/>
          <a:stretch>
            <a:fillRect/>
          </a:stretch>
        </p:blipFill>
        <p:spPr>
          <a:xfrm flipH="1">
            <a:off x="-67945" y="4276090"/>
            <a:ext cx="5344160" cy="2929255"/>
          </a:xfrm>
          <a:prstGeom prst="rect">
            <a:avLst/>
          </a:prstGeom>
        </p:spPr>
      </p:pic>
      <p:sp>
        <p:nvSpPr>
          <p:cNvPr id="29" name="稻壳儿春秋广告/盗版必究        原创来源：http://chn.docer.com/works?userid=199329941#!/work_time"/>
          <p:cNvSpPr txBox="1"/>
          <p:nvPr/>
        </p:nvSpPr>
        <p:spPr>
          <a:xfrm>
            <a:off x="5964927" y="2408091"/>
            <a:ext cx="5777265" cy="810260"/>
          </a:xfrm>
          <a:prstGeom prst="rect">
            <a:avLst/>
          </a:prstGeom>
          <a:noFill/>
        </p:spPr>
        <p:txBody>
          <a:bodyPr wrap="square" rtlCol="0">
            <a:spAutoFit/>
          </a:bodyPr>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无线传感器网络具有：硬件资源有限、电源容量有限、无中心、自组织、动态拓补、节点数目众多，分布密集等特点。这些特点使得用户可以根据需求灵活的安装、更换或者更新传感器设备。</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061720" y="429260"/>
            <a:ext cx="3708400" cy="521970"/>
          </a:xfrm>
          <a:prstGeom prst="rect">
            <a:avLst/>
          </a:prstGeom>
          <a:noFill/>
        </p:spPr>
        <p:txBody>
          <a:bodyPr wrap="square" rtlCol="0">
            <a:spAutoFit/>
          </a:bodyPr>
          <a:p>
            <a:r>
              <a:rPr lang="zh-CN" altLang="en-US" sz="2800">
                <a:solidFill>
                  <a:schemeClr val="accent4"/>
                </a:solidFill>
              </a:rPr>
              <a:t>数据获取与运输模块</a:t>
            </a:r>
            <a:endParaRPr lang="zh-CN" altLang="en-US" sz="2800">
              <a:solidFill>
                <a:schemeClr val="accent4"/>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稻壳儿春秋广告/盗版必究        原创来源：http://chn.docer.com/works?userid=199329941#!/work_time"/>
          <p:cNvSpPr/>
          <p:nvPr/>
        </p:nvSpPr>
        <p:spPr>
          <a:xfrm>
            <a:off x="6452178" y="3059206"/>
            <a:ext cx="794586" cy="794586"/>
          </a:xfrm>
          <a:prstGeom prst="ellipse">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CN" altLang="en-US" sz="2400" dirty="0"/>
          </a:p>
        </p:txBody>
      </p:sp>
      <p:sp>
        <p:nvSpPr>
          <p:cNvPr id="15" name="稻壳儿春秋广告/盗版必究        原创来源：http://chn.docer.com/works?userid=199329941#!/work_time"/>
          <p:cNvSpPr txBox="1"/>
          <p:nvPr/>
        </p:nvSpPr>
        <p:spPr>
          <a:xfrm>
            <a:off x="7398896" y="3099764"/>
            <a:ext cx="3091303" cy="1209675"/>
          </a:xfrm>
          <a:prstGeom prst="rect">
            <a:avLst/>
          </a:prstGeom>
          <a:noFill/>
          <a:effectLst/>
        </p:spPr>
        <p:txBody>
          <a:bodyPr wrap="square" rtlCol="0">
            <a:spAutoFit/>
          </a:bodyPr>
          <a:lstStyle/>
          <a:p>
            <a:pPr marL="285750" indent="-285750">
              <a:lnSpc>
                <a:spcPct val="130000"/>
              </a:lnSpc>
              <a:buFont typeface="Arial" panose="020B0604020202020204" pitchFamily="34" charset="0"/>
              <a:buChar char="•"/>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由于精度的要求不同，执行机构的</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种类取决于用户的实际需求。</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indent="-285750">
              <a:lnSpc>
                <a:spcPct val="130000"/>
              </a:lnSpc>
              <a:buFont typeface="Arial" panose="020B0604020202020204" pitchFamily="34" charset="0"/>
              <a:buChar char="•"/>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基础要求：这些执行机构需具备接收指令并执行指令的基本能力。</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 name="稻壳儿春秋广告/盗版必究        原创来源：http://chn.docer.com/works?userid=199329941#!/work_time"/>
          <p:cNvSpPr/>
          <p:nvPr/>
        </p:nvSpPr>
        <p:spPr>
          <a:xfrm>
            <a:off x="1137863" y="3034463"/>
            <a:ext cx="794586" cy="79458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17" name="稻壳儿春秋广告/盗版必究        原创来源：http://chn.docer.com/works?userid=199329941#!/work_time"/>
          <p:cNvSpPr txBox="1"/>
          <p:nvPr/>
        </p:nvSpPr>
        <p:spPr>
          <a:xfrm>
            <a:off x="2159511" y="3099786"/>
            <a:ext cx="3091303" cy="1209675"/>
          </a:xfrm>
          <a:prstGeom prst="rect">
            <a:avLst/>
          </a:prstGeom>
          <a:noFill/>
          <a:effectLst/>
        </p:spPr>
        <p:txBody>
          <a:bodyPr wrap="square" rtlCol="0">
            <a:spAutoFit/>
          </a:bodyPr>
          <a:lstStyle/>
          <a:p>
            <a:pPr marL="285750" indent="-285750">
              <a:lnSpc>
                <a:spcPct val="130000"/>
              </a:lnSpc>
              <a:buFont typeface="Arial" panose="020B0604020202020204" pitchFamily="34" charset="0"/>
              <a:buChar char="•"/>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给用户提供一个通过远程操控控制器执行一定操作的服务。</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marL="285750" indent="-285750">
              <a:lnSpc>
                <a:spcPct val="130000"/>
              </a:lnSpc>
              <a:buFont typeface="Arial" panose="020B0604020202020204" pitchFamily="34" charset="0"/>
              <a:buChar char="•"/>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接收来自智能决策模块的指令，从而实现系统的自动控制。</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23" name="稻壳儿春秋广告/盗版必究        原创来源：http://chn.docer.com/works?userid=199329941#!/work_time"/>
          <p:cNvGrpSpPr/>
          <p:nvPr/>
        </p:nvGrpSpPr>
        <p:grpSpPr>
          <a:xfrm>
            <a:off x="1413906" y="3212631"/>
            <a:ext cx="242500" cy="438250"/>
            <a:chOff x="3386647" y="802411"/>
            <a:chExt cx="172336" cy="311450"/>
          </a:xfrm>
          <a:solidFill>
            <a:schemeClr val="bg1"/>
          </a:solidFill>
        </p:grpSpPr>
        <p:sp>
          <p:nvSpPr>
            <p:cNvPr id="24" name="稻壳儿春秋广告/盗版必究        原创来源：http://chn.docer.com/works?userid=199329941#!/work_time"/>
            <p:cNvSpPr/>
            <p:nvPr/>
          </p:nvSpPr>
          <p:spPr bwMode="auto">
            <a:xfrm>
              <a:off x="3459319" y="802411"/>
              <a:ext cx="51909" cy="51909"/>
            </a:xfrm>
            <a:custGeom>
              <a:avLst/>
              <a:gdLst/>
              <a:ahLst/>
              <a:cxnLst>
                <a:cxn ang="0">
                  <a:pos x="25" y="0"/>
                </a:cxn>
                <a:cxn ang="0">
                  <a:pos x="25" y="0"/>
                </a:cxn>
                <a:cxn ang="0">
                  <a:pos x="34" y="2"/>
                </a:cxn>
                <a:cxn ang="0">
                  <a:pos x="43" y="7"/>
                </a:cxn>
                <a:cxn ang="0">
                  <a:pos x="49" y="16"/>
                </a:cxn>
                <a:cxn ang="0">
                  <a:pos x="50" y="25"/>
                </a:cxn>
                <a:cxn ang="0">
                  <a:pos x="50" y="25"/>
                </a:cxn>
                <a:cxn ang="0">
                  <a:pos x="49" y="36"/>
                </a:cxn>
                <a:cxn ang="0">
                  <a:pos x="43" y="43"/>
                </a:cxn>
                <a:cxn ang="0">
                  <a:pos x="34" y="49"/>
                </a:cxn>
                <a:cxn ang="0">
                  <a:pos x="25" y="51"/>
                </a:cxn>
                <a:cxn ang="0">
                  <a:pos x="25" y="51"/>
                </a:cxn>
                <a:cxn ang="0">
                  <a:pos x="16" y="49"/>
                </a:cxn>
                <a:cxn ang="0">
                  <a:pos x="7" y="43"/>
                </a:cxn>
                <a:cxn ang="0">
                  <a:pos x="1" y="36"/>
                </a:cxn>
                <a:cxn ang="0">
                  <a:pos x="0" y="25"/>
                </a:cxn>
                <a:cxn ang="0">
                  <a:pos x="0" y="25"/>
                </a:cxn>
                <a:cxn ang="0">
                  <a:pos x="1" y="16"/>
                </a:cxn>
                <a:cxn ang="0">
                  <a:pos x="7" y="7"/>
                </a:cxn>
                <a:cxn ang="0">
                  <a:pos x="16" y="2"/>
                </a:cxn>
                <a:cxn ang="0">
                  <a:pos x="25" y="0"/>
                </a:cxn>
                <a:cxn ang="0">
                  <a:pos x="25" y="0"/>
                </a:cxn>
              </a:cxnLst>
              <a:rect l="0" t="0" r="r" b="b"/>
              <a:pathLst>
                <a:path w="50" h="51">
                  <a:moveTo>
                    <a:pt x="25" y="0"/>
                  </a:moveTo>
                  <a:lnTo>
                    <a:pt x="25" y="0"/>
                  </a:lnTo>
                  <a:lnTo>
                    <a:pt x="34" y="2"/>
                  </a:lnTo>
                  <a:lnTo>
                    <a:pt x="43" y="7"/>
                  </a:lnTo>
                  <a:lnTo>
                    <a:pt x="49" y="16"/>
                  </a:lnTo>
                  <a:lnTo>
                    <a:pt x="50" y="25"/>
                  </a:lnTo>
                  <a:lnTo>
                    <a:pt x="50" y="25"/>
                  </a:lnTo>
                  <a:lnTo>
                    <a:pt x="49" y="36"/>
                  </a:lnTo>
                  <a:lnTo>
                    <a:pt x="43" y="43"/>
                  </a:lnTo>
                  <a:lnTo>
                    <a:pt x="34" y="49"/>
                  </a:lnTo>
                  <a:lnTo>
                    <a:pt x="25" y="51"/>
                  </a:lnTo>
                  <a:lnTo>
                    <a:pt x="25" y="51"/>
                  </a:lnTo>
                  <a:lnTo>
                    <a:pt x="16" y="49"/>
                  </a:lnTo>
                  <a:lnTo>
                    <a:pt x="7" y="43"/>
                  </a:lnTo>
                  <a:lnTo>
                    <a:pt x="1" y="36"/>
                  </a:lnTo>
                  <a:lnTo>
                    <a:pt x="0" y="25"/>
                  </a:lnTo>
                  <a:lnTo>
                    <a:pt x="0" y="25"/>
                  </a:lnTo>
                  <a:lnTo>
                    <a:pt x="1" y="16"/>
                  </a:lnTo>
                  <a:lnTo>
                    <a:pt x="7" y="7"/>
                  </a:lnTo>
                  <a:lnTo>
                    <a:pt x="16" y="2"/>
                  </a:lnTo>
                  <a:lnTo>
                    <a:pt x="25" y="0"/>
                  </a:lnTo>
                  <a:lnTo>
                    <a:pt x="25" y="0"/>
                  </a:lnTo>
                  <a:close/>
                </a:path>
              </a:pathLst>
            </a:custGeom>
            <a:grpFill/>
            <a:ln w="9525">
              <a:noFill/>
              <a:round/>
            </a:ln>
          </p:spPr>
          <p:txBody>
            <a:bodyPr lIns="121920" tIns="60960" rIns="121920" bIns="60960"/>
            <a:lstStyle/>
            <a:p>
              <a:pPr>
                <a:defRPr/>
              </a:pPr>
              <a:endParaRPr lang="en-US" sz="3200">
                <a:solidFill>
                  <a:prstClr val="black"/>
                </a:solidFill>
              </a:endParaRPr>
            </a:p>
          </p:txBody>
        </p:sp>
        <p:sp>
          <p:nvSpPr>
            <p:cNvPr id="25" name="稻壳儿春秋广告/盗版必究        原创来源：http://chn.docer.com/works?userid=199329941#!/work_time"/>
            <p:cNvSpPr>
              <a:spLocks noEditPoints="1"/>
            </p:cNvSpPr>
            <p:nvPr/>
          </p:nvSpPr>
          <p:spPr bwMode="auto">
            <a:xfrm>
              <a:off x="3386647" y="802411"/>
              <a:ext cx="172336" cy="311450"/>
            </a:xfrm>
            <a:custGeom>
              <a:avLst/>
              <a:gdLst/>
              <a:ahLst/>
              <a:cxnLst>
                <a:cxn ang="0">
                  <a:pos x="158" y="94"/>
                </a:cxn>
                <a:cxn ang="0">
                  <a:pos x="141" y="69"/>
                </a:cxn>
                <a:cxn ang="0">
                  <a:pos x="134" y="63"/>
                </a:cxn>
                <a:cxn ang="0">
                  <a:pos x="130" y="60"/>
                </a:cxn>
                <a:cxn ang="0">
                  <a:pos x="123" y="58"/>
                </a:cxn>
                <a:cxn ang="0">
                  <a:pos x="100" y="54"/>
                </a:cxn>
                <a:cxn ang="0">
                  <a:pos x="67" y="58"/>
                </a:cxn>
                <a:cxn ang="0">
                  <a:pos x="63" y="58"/>
                </a:cxn>
                <a:cxn ang="0">
                  <a:pos x="61" y="58"/>
                </a:cxn>
                <a:cxn ang="0">
                  <a:pos x="61" y="58"/>
                </a:cxn>
                <a:cxn ang="0">
                  <a:pos x="34" y="56"/>
                </a:cxn>
                <a:cxn ang="0">
                  <a:pos x="27" y="40"/>
                </a:cxn>
                <a:cxn ang="0">
                  <a:pos x="23" y="23"/>
                </a:cxn>
                <a:cxn ang="0">
                  <a:pos x="20" y="2"/>
                </a:cxn>
                <a:cxn ang="0">
                  <a:pos x="14" y="0"/>
                </a:cxn>
                <a:cxn ang="0">
                  <a:pos x="12" y="2"/>
                </a:cxn>
                <a:cxn ang="0">
                  <a:pos x="14" y="14"/>
                </a:cxn>
                <a:cxn ang="0">
                  <a:pos x="9" y="14"/>
                </a:cxn>
                <a:cxn ang="0">
                  <a:pos x="2" y="22"/>
                </a:cxn>
                <a:cxn ang="0">
                  <a:pos x="0" y="29"/>
                </a:cxn>
                <a:cxn ang="0">
                  <a:pos x="11" y="60"/>
                </a:cxn>
                <a:cxn ang="0">
                  <a:pos x="14" y="70"/>
                </a:cxn>
                <a:cxn ang="0">
                  <a:pos x="22" y="76"/>
                </a:cxn>
                <a:cxn ang="0">
                  <a:pos x="40" y="81"/>
                </a:cxn>
                <a:cxn ang="0">
                  <a:pos x="60" y="83"/>
                </a:cxn>
                <a:cxn ang="0">
                  <a:pos x="60" y="92"/>
                </a:cxn>
                <a:cxn ang="0">
                  <a:pos x="60" y="286"/>
                </a:cxn>
                <a:cxn ang="0">
                  <a:pos x="61" y="292"/>
                </a:cxn>
                <a:cxn ang="0">
                  <a:pos x="69" y="299"/>
                </a:cxn>
                <a:cxn ang="0">
                  <a:pos x="74" y="301"/>
                </a:cxn>
                <a:cxn ang="0">
                  <a:pos x="85" y="295"/>
                </a:cxn>
                <a:cxn ang="0">
                  <a:pos x="89" y="286"/>
                </a:cxn>
                <a:cxn ang="0">
                  <a:pos x="89" y="185"/>
                </a:cxn>
                <a:cxn ang="0">
                  <a:pos x="90" y="179"/>
                </a:cxn>
                <a:cxn ang="0">
                  <a:pos x="94" y="179"/>
                </a:cxn>
                <a:cxn ang="0">
                  <a:pos x="100" y="181"/>
                </a:cxn>
                <a:cxn ang="0">
                  <a:pos x="100" y="286"/>
                </a:cxn>
                <a:cxn ang="0">
                  <a:pos x="101" y="292"/>
                </a:cxn>
                <a:cxn ang="0">
                  <a:pos x="109" y="299"/>
                </a:cxn>
                <a:cxn ang="0">
                  <a:pos x="114" y="301"/>
                </a:cxn>
                <a:cxn ang="0">
                  <a:pos x="125" y="295"/>
                </a:cxn>
                <a:cxn ang="0">
                  <a:pos x="129" y="286"/>
                </a:cxn>
                <a:cxn ang="0">
                  <a:pos x="129" y="174"/>
                </a:cxn>
                <a:cxn ang="0">
                  <a:pos x="136" y="167"/>
                </a:cxn>
                <a:cxn ang="0">
                  <a:pos x="150" y="152"/>
                </a:cxn>
                <a:cxn ang="0">
                  <a:pos x="156" y="143"/>
                </a:cxn>
                <a:cxn ang="0">
                  <a:pos x="163" y="125"/>
                </a:cxn>
                <a:cxn ang="0">
                  <a:pos x="165" y="119"/>
                </a:cxn>
                <a:cxn ang="0">
                  <a:pos x="161" y="107"/>
                </a:cxn>
                <a:cxn ang="0">
                  <a:pos x="158" y="94"/>
                </a:cxn>
                <a:cxn ang="0">
                  <a:pos x="139" y="119"/>
                </a:cxn>
                <a:cxn ang="0">
                  <a:pos x="134" y="130"/>
                </a:cxn>
                <a:cxn ang="0">
                  <a:pos x="129" y="92"/>
                </a:cxn>
                <a:cxn ang="0">
                  <a:pos x="136" y="105"/>
                </a:cxn>
                <a:cxn ang="0">
                  <a:pos x="141" y="118"/>
                </a:cxn>
                <a:cxn ang="0">
                  <a:pos x="139" y="119"/>
                </a:cxn>
                <a:cxn ang="0">
                  <a:pos x="141" y="118"/>
                </a:cxn>
              </a:cxnLst>
              <a:rect l="0" t="0" r="r" b="b"/>
              <a:pathLst>
                <a:path w="165" h="301">
                  <a:moveTo>
                    <a:pt x="158" y="94"/>
                  </a:moveTo>
                  <a:lnTo>
                    <a:pt x="158" y="94"/>
                  </a:lnTo>
                  <a:lnTo>
                    <a:pt x="147" y="78"/>
                  </a:lnTo>
                  <a:lnTo>
                    <a:pt x="141" y="69"/>
                  </a:lnTo>
                  <a:lnTo>
                    <a:pt x="134" y="63"/>
                  </a:lnTo>
                  <a:lnTo>
                    <a:pt x="134" y="63"/>
                  </a:lnTo>
                  <a:lnTo>
                    <a:pt x="130" y="61"/>
                  </a:lnTo>
                  <a:lnTo>
                    <a:pt x="130" y="60"/>
                  </a:lnTo>
                  <a:lnTo>
                    <a:pt x="130" y="60"/>
                  </a:lnTo>
                  <a:lnTo>
                    <a:pt x="123" y="58"/>
                  </a:lnTo>
                  <a:lnTo>
                    <a:pt x="116" y="56"/>
                  </a:lnTo>
                  <a:lnTo>
                    <a:pt x="100" y="54"/>
                  </a:lnTo>
                  <a:lnTo>
                    <a:pt x="81" y="56"/>
                  </a:lnTo>
                  <a:lnTo>
                    <a:pt x="67" y="58"/>
                  </a:lnTo>
                  <a:lnTo>
                    <a:pt x="67" y="58"/>
                  </a:lnTo>
                  <a:lnTo>
                    <a:pt x="63" y="58"/>
                  </a:lnTo>
                  <a:lnTo>
                    <a:pt x="61" y="58"/>
                  </a:lnTo>
                  <a:lnTo>
                    <a:pt x="61" y="58"/>
                  </a:lnTo>
                  <a:lnTo>
                    <a:pt x="61" y="58"/>
                  </a:lnTo>
                  <a:lnTo>
                    <a:pt x="61" y="58"/>
                  </a:lnTo>
                  <a:lnTo>
                    <a:pt x="47" y="58"/>
                  </a:lnTo>
                  <a:lnTo>
                    <a:pt x="34" y="56"/>
                  </a:lnTo>
                  <a:lnTo>
                    <a:pt x="34" y="56"/>
                  </a:lnTo>
                  <a:lnTo>
                    <a:pt x="27" y="40"/>
                  </a:lnTo>
                  <a:lnTo>
                    <a:pt x="23" y="25"/>
                  </a:lnTo>
                  <a:lnTo>
                    <a:pt x="23" y="23"/>
                  </a:lnTo>
                  <a:lnTo>
                    <a:pt x="20" y="2"/>
                  </a:lnTo>
                  <a:lnTo>
                    <a:pt x="20" y="2"/>
                  </a:lnTo>
                  <a:lnTo>
                    <a:pt x="18" y="0"/>
                  </a:lnTo>
                  <a:lnTo>
                    <a:pt x="14" y="0"/>
                  </a:lnTo>
                  <a:lnTo>
                    <a:pt x="14" y="0"/>
                  </a:lnTo>
                  <a:lnTo>
                    <a:pt x="12" y="2"/>
                  </a:lnTo>
                  <a:lnTo>
                    <a:pt x="12" y="3"/>
                  </a:lnTo>
                  <a:lnTo>
                    <a:pt x="14" y="14"/>
                  </a:lnTo>
                  <a:lnTo>
                    <a:pt x="14" y="14"/>
                  </a:lnTo>
                  <a:lnTo>
                    <a:pt x="9" y="14"/>
                  </a:lnTo>
                  <a:lnTo>
                    <a:pt x="3" y="18"/>
                  </a:lnTo>
                  <a:lnTo>
                    <a:pt x="2" y="22"/>
                  </a:lnTo>
                  <a:lnTo>
                    <a:pt x="0" y="29"/>
                  </a:lnTo>
                  <a:lnTo>
                    <a:pt x="0" y="29"/>
                  </a:lnTo>
                  <a:lnTo>
                    <a:pt x="3" y="45"/>
                  </a:lnTo>
                  <a:lnTo>
                    <a:pt x="11" y="60"/>
                  </a:lnTo>
                  <a:lnTo>
                    <a:pt x="11" y="60"/>
                  </a:lnTo>
                  <a:lnTo>
                    <a:pt x="14" y="70"/>
                  </a:lnTo>
                  <a:lnTo>
                    <a:pt x="16" y="74"/>
                  </a:lnTo>
                  <a:lnTo>
                    <a:pt x="22" y="76"/>
                  </a:lnTo>
                  <a:lnTo>
                    <a:pt x="22" y="76"/>
                  </a:lnTo>
                  <a:lnTo>
                    <a:pt x="40" y="81"/>
                  </a:lnTo>
                  <a:lnTo>
                    <a:pt x="49" y="83"/>
                  </a:lnTo>
                  <a:lnTo>
                    <a:pt x="60" y="83"/>
                  </a:lnTo>
                  <a:lnTo>
                    <a:pt x="60" y="92"/>
                  </a:lnTo>
                  <a:lnTo>
                    <a:pt x="60" y="92"/>
                  </a:lnTo>
                  <a:lnTo>
                    <a:pt x="60" y="181"/>
                  </a:lnTo>
                  <a:lnTo>
                    <a:pt x="60" y="286"/>
                  </a:lnTo>
                  <a:lnTo>
                    <a:pt x="60" y="286"/>
                  </a:lnTo>
                  <a:lnTo>
                    <a:pt x="61" y="292"/>
                  </a:lnTo>
                  <a:lnTo>
                    <a:pt x="63" y="295"/>
                  </a:lnTo>
                  <a:lnTo>
                    <a:pt x="69" y="299"/>
                  </a:lnTo>
                  <a:lnTo>
                    <a:pt x="74" y="301"/>
                  </a:lnTo>
                  <a:lnTo>
                    <a:pt x="74" y="301"/>
                  </a:lnTo>
                  <a:lnTo>
                    <a:pt x="80" y="299"/>
                  </a:lnTo>
                  <a:lnTo>
                    <a:pt x="85" y="295"/>
                  </a:lnTo>
                  <a:lnTo>
                    <a:pt x="89" y="292"/>
                  </a:lnTo>
                  <a:lnTo>
                    <a:pt x="89" y="286"/>
                  </a:lnTo>
                  <a:lnTo>
                    <a:pt x="89" y="185"/>
                  </a:lnTo>
                  <a:lnTo>
                    <a:pt x="89" y="185"/>
                  </a:lnTo>
                  <a:lnTo>
                    <a:pt x="90" y="181"/>
                  </a:lnTo>
                  <a:lnTo>
                    <a:pt x="90" y="179"/>
                  </a:lnTo>
                  <a:lnTo>
                    <a:pt x="94" y="179"/>
                  </a:lnTo>
                  <a:lnTo>
                    <a:pt x="94" y="179"/>
                  </a:lnTo>
                  <a:lnTo>
                    <a:pt x="98" y="179"/>
                  </a:lnTo>
                  <a:lnTo>
                    <a:pt x="100" y="181"/>
                  </a:lnTo>
                  <a:lnTo>
                    <a:pt x="100" y="185"/>
                  </a:lnTo>
                  <a:lnTo>
                    <a:pt x="100" y="286"/>
                  </a:lnTo>
                  <a:lnTo>
                    <a:pt x="100" y="286"/>
                  </a:lnTo>
                  <a:lnTo>
                    <a:pt x="101" y="292"/>
                  </a:lnTo>
                  <a:lnTo>
                    <a:pt x="103" y="295"/>
                  </a:lnTo>
                  <a:lnTo>
                    <a:pt x="109" y="299"/>
                  </a:lnTo>
                  <a:lnTo>
                    <a:pt x="114" y="301"/>
                  </a:lnTo>
                  <a:lnTo>
                    <a:pt x="114" y="301"/>
                  </a:lnTo>
                  <a:lnTo>
                    <a:pt x="119" y="299"/>
                  </a:lnTo>
                  <a:lnTo>
                    <a:pt x="125" y="295"/>
                  </a:lnTo>
                  <a:lnTo>
                    <a:pt x="127" y="292"/>
                  </a:lnTo>
                  <a:lnTo>
                    <a:pt x="129" y="286"/>
                  </a:lnTo>
                  <a:lnTo>
                    <a:pt x="129" y="188"/>
                  </a:lnTo>
                  <a:lnTo>
                    <a:pt x="129" y="174"/>
                  </a:lnTo>
                  <a:lnTo>
                    <a:pt x="129" y="174"/>
                  </a:lnTo>
                  <a:lnTo>
                    <a:pt x="136" y="167"/>
                  </a:lnTo>
                  <a:lnTo>
                    <a:pt x="143" y="159"/>
                  </a:lnTo>
                  <a:lnTo>
                    <a:pt x="150" y="152"/>
                  </a:lnTo>
                  <a:lnTo>
                    <a:pt x="156" y="143"/>
                  </a:lnTo>
                  <a:lnTo>
                    <a:pt x="156" y="143"/>
                  </a:lnTo>
                  <a:lnTo>
                    <a:pt x="161" y="130"/>
                  </a:lnTo>
                  <a:lnTo>
                    <a:pt x="163" y="125"/>
                  </a:lnTo>
                  <a:lnTo>
                    <a:pt x="165" y="119"/>
                  </a:lnTo>
                  <a:lnTo>
                    <a:pt x="165" y="119"/>
                  </a:lnTo>
                  <a:lnTo>
                    <a:pt x="165" y="112"/>
                  </a:lnTo>
                  <a:lnTo>
                    <a:pt x="161" y="107"/>
                  </a:lnTo>
                  <a:lnTo>
                    <a:pt x="158" y="94"/>
                  </a:lnTo>
                  <a:lnTo>
                    <a:pt x="158" y="94"/>
                  </a:lnTo>
                  <a:close/>
                  <a:moveTo>
                    <a:pt x="139" y="119"/>
                  </a:moveTo>
                  <a:lnTo>
                    <a:pt x="139" y="119"/>
                  </a:lnTo>
                  <a:lnTo>
                    <a:pt x="134" y="130"/>
                  </a:lnTo>
                  <a:lnTo>
                    <a:pt x="134" y="130"/>
                  </a:lnTo>
                  <a:lnTo>
                    <a:pt x="129" y="141"/>
                  </a:lnTo>
                  <a:lnTo>
                    <a:pt x="129" y="92"/>
                  </a:lnTo>
                  <a:lnTo>
                    <a:pt x="129" y="92"/>
                  </a:lnTo>
                  <a:lnTo>
                    <a:pt x="136" y="105"/>
                  </a:lnTo>
                  <a:lnTo>
                    <a:pt x="141" y="118"/>
                  </a:lnTo>
                  <a:lnTo>
                    <a:pt x="141" y="118"/>
                  </a:lnTo>
                  <a:lnTo>
                    <a:pt x="139" y="119"/>
                  </a:lnTo>
                  <a:lnTo>
                    <a:pt x="139" y="119"/>
                  </a:lnTo>
                  <a:close/>
                  <a:moveTo>
                    <a:pt x="141" y="118"/>
                  </a:moveTo>
                  <a:lnTo>
                    <a:pt x="141" y="118"/>
                  </a:lnTo>
                  <a:close/>
                </a:path>
              </a:pathLst>
            </a:custGeom>
            <a:grpFill/>
            <a:ln w="9525">
              <a:noFill/>
              <a:round/>
            </a:ln>
          </p:spPr>
          <p:txBody>
            <a:bodyPr lIns="121920" tIns="60960" rIns="121920" bIns="60960"/>
            <a:lstStyle/>
            <a:p>
              <a:pPr>
                <a:defRPr/>
              </a:pPr>
              <a:endParaRPr lang="en-US" sz="3200">
                <a:solidFill>
                  <a:prstClr val="black"/>
                </a:solidFill>
              </a:endParaRPr>
            </a:p>
          </p:txBody>
        </p:sp>
        <p:sp>
          <p:nvSpPr>
            <p:cNvPr id="26" name="稻壳儿春秋广告/盗版必究        原创来源：http://chn.docer.com/works?userid=199329941#!/work_time"/>
            <p:cNvSpPr/>
            <p:nvPr/>
          </p:nvSpPr>
          <p:spPr bwMode="auto">
            <a:xfrm>
              <a:off x="3386647" y="802411"/>
              <a:ext cx="172336" cy="311450"/>
            </a:xfrm>
            <a:custGeom>
              <a:avLst/>
              <a:gdLst/>
              <a:ahLst/>
              <a:cxnLst>
                <a:cxn ang="0">
                  <a:pos x="158" y="94"/>
                </a:cxn>
                <a:cxn ang="0">
                  <a:pos x="141" y="69"/>
                </a:cxn>
                <a:cxn ang="0">
                  <a:pos x="134" y="63"/>
                </a:cxn>
                <a:cxn ang="0">
                  <a:pos x="130" y="60"/>
                </a:cxn>
                <a:cxn ang="0">
                  <a:pos x="123" y="58"/>
                </a:cxn>
                <a:cxn ang="0">
                  <a:pos x="100" y="54"/>
                </a:cxn>
                <a:cxn ang="0">
                  <a:pos x="67" y="58"/>
                </a:cxn>
                <a:cxn ang="0">
                  <a:pos x="63" y="58"/>
                </a:cxn>
                <a:cxn ang="0">
                  <a:pos x="61" y="58"/>
                </a:cxn>
                <a:cxn ang="0">
                  <a:pos x="61" y="58"/>
                </a:cxn>
                <a:cxn ang="0">
                  <a:pos x="34" y="56"/>
                </a:cxn>
                <a:cxn ang="0">
                  <a:pos x="27" y="40"/>
                </a:cxn>
                <a:cxn ang="0">
                  <a:pos x="23" y="23"/>
                </a:cxn>
                <a:cxn ang="0">
                  <a:pos x="20" y="2"/>
                </a:cxn>
                <a:cxn ang="0">
                  <a:pos x="14" y="0"/>
                </a:cxn>
                <a:cxn ang="0">
                  <a:pos x="12" y="2"/>
                </a:cxn>
                <a:cxn ang="0">
                  <a:pos x="14" y="14"/>
                </a:cxn>
                <a:cxn ang="0">
                  <a:pos x="9" y="14"/>
                </a:cxn>
                <a:cxn ang="0">
                  <a:pos x="2" y="22"/>
                </a:cxn>
                <a:cxn ang="0">
                  <a:pos x="0" y="29"/>
                </a:cxn>
                <a:cxn ang="0">
                  <a:pos x="11" y="60"/>
                </a:cxn>
                <a:cxn ang="0">
                  <a:pos x="14" y="70"/>
                </a:cxn>
                <a:cxn ang="0">
                  <a:pos x="22" y="76"/>
                </a:cxn>
                <a:cxn ang="0">
                  <a:pos x="40" y="81"/>
                </a:cxn>
                <a:cxn ang="0">
                  <a:pos x="60" y="83"/>
                </a:cxn>
                <a:cxn ang="0">
                  <a:pos x="60" y="92"/>
                </a:cxn>
                <a:cxn ang="0">
                  <a:pos x="60" y="286"/>
                </a:cxn>
                <a:cxn ang="0">
                  <a:pos x="61" y="292"/>
                </a:cxn>
                <a:cxn ang="0">
                  <a:pos x="69" y="299"/>
                </a:cxn>
                <a:cxn ang="0">
                  <a:pos x="74" y="301"/>
                </a:cxn>
                <a:cxn ang="0">
                  <a:pos x="85" y="295"/>
                </a:cxn>
                <a:cxn ang="0">
                  <a:pos x="89" y="286"/>
                </a:cxn>
                <a:cxn ang="0">
                  <a:pos x="89" y="185"/>
                </a:cxn>
                <a:cxn ang="0">
                  <a:pos x="90" y="179"/>
                </a:cxn>
                <a:cxn ang="0">
                  <a:pos x="94" y="179"/>
                </a:cxn>
                <a:cxn ang="0">
                  <a:pos x="100" y="181"/>
                </a:cxn>
                <a:cxn ang="0">
                  <a:pos x="100" y="286"/>
                </a:cxn>
                <a:cxn ang="0">
                  <a:pos x="101" y="292"/>
                </a:cxn>
                <a:cxn ang="0">
                  <a:pos x="109" y="299"/>
                </a:cxn>
                <a:cxn ang="0">
                  <a:pos x="114" y="301"/>
                </a:cxn>
                <a:cxn ang="0">
                  <a:pos x="125" y="295"/>
                </a:cxn>
                <a:cxn ang="0">
                  <a:pos x="129" y="286"/>
                </a:cxn>
                <a:cxn ang="0">
                  <a:pos x="129" y="174"/>
                </a:cxn>
                <a:cxn ang="0">
                  <a:pos x="136" y="167"/>
                </a:cxn>
                <a:cxn ang="0">
                  <a:pos x="150" y="152"/>
                </a:cxn>
                <a:cxn ang="0">
                  <a:pos x="156" y="143"/>
                </a:cxn>
                <a:cxn ang="0">
                  <a:pos x="163" y="125"/>
                </a:cxn>
                <a:cxn ang="0">
                  <a:pos x="165" y="119"/>
                </a:cxn>
                <a:cxn ang="0">
                  <a:pos x="161" y="107"/>
                </a:cxn>
                <a:cxn ang="0">
                  <a:pos x="158" y="94"/>
                </a:cxn>
              </a:cxnLst>
              <a:rect l="0" t="0" r="r" b="b"/>
              <a:pathLst>
                <a:path w="165" h="301">
                  <a:moveTo>
                    <a:pt x="158" y="94"/>
                  </a:moveTo>
                  <a:lnTo>
                    <a:pt x="158" y="94"/>
                  </a:lnTo>
                  <a:lnTo>
                    <a:pt x="147" y="78"/>
                  </a:lnTo>
                  <a:lnTo>
                    <a:pt x="141" y="69"/>
                  </a:lnTo>
                  <a:lnTo>
                    <a:pt x="134" y="63"/>
                  </a:lnTo>
                  <a:lnTo>
                    <a:pt x="134" y="63"/>
                  </a:lnTo>
                  <a:lnTo>
                    <a:pt x="130" y="61"/>
                  </a:lnTo>
                  <a:lnTo>
                    <a:pt x="130" y="60"/>
                  </a:lnTo>
                  <a:lnTo>
                    <a:pt x="130" y="60"/>
                  </a:lnTo>
                  <a:lnTo>
                    <a:pt x="123" y="58"/>
                  </a:lnTo>
                  <a:lnTo>
                    <a:pt x="116" y="56"/>
                  </a:lnTo>
                  <a:lnTo>
                    <a:pt x="100" y="54"/>
                  </a:lnTo>
                  <a:lnTo>
                    <a:pt x="81" y="56"/>
                  </a:lnTo>
                  <a:lnTo>
                    <a:pt x="67" y="58"/>
                  </a:lnTo>
                  <a:lnTo>
                    <a:pt x="67" y="58"/>
                  </a:lnTo>
                  <a:lnTo>
                    <a:pt x="63" y="58"/>
                  </a:lnTo>
                  <a:lnTo>
                    <a:pt x="61" y="58"/>
                  </a:lnTo>
                  <a:lnTo>
                    <a:pt x="61" y="58"/>
                  </a:lnTo>
                  <a:lnTo>
                    <a:pt x="61" y="58"/>
                  </a:lnTo>
                  <a:lnTo>
                    <a:pt x="61" y="58"/>
                  </a:lnTo>
                  <a:lnTo>
                    <a:pt x="47" y="58"/>
                  </a:lnTo>
                  <a:lnTo>
                    <a:pt x="34" y="56"/>
                  </a:lnTo>
                  <a:lnTo>
                    <a:pt x="34" y="56"/>
                  </a:lnTo>
                  <a:lnTo>
                    <a:pt x="27" y="40"/>
                  </a:lnTo>
                  <a:lnTo>
                    <a:pt x="23" y="25"/>
                  </a:lnTo>
                  <a:lnTo>
                    <a:pt x="23" y="23"/>
                  </a:lnTo>
                  <a:lnTo>
                    <a:pt x="20" y="2"/>
                  </a:lnTo>
                  <a:lnTo>
                    <a:pt x="20" y="2"/>
                  </a:lnTo>
                  <a:lnTo>
                    <a:pt x="18" y="0"/>
                  </a:lnTo>
                  <a:lnTo>
                    <a:pt x="14" y="0"/>
                  </a:lnTo>
                  <a:lnTo>
                    <a:pt x="14" y="0"/>
                  </a:lnTo>
                  <a:lnTo>
                    <a:pt x="12" y="2"/>
                  </a:lnTo>
                  <a:lnTo>
                    <a:pt x="12" y="3"/>
                  </a:lnTo>
                  <a:lnTo>
                    <a:pt x="14" y="14"/>
                  </a:lnTo>
                  <a:lnTo>
                    <a:pt x="14" y="14"/>
                  </a:lnTo>
                  <a:lnTo>
                    <a:pt x="9" y="14"/>
                  </a:lnTo>
                  <a:lnTo>
                    <a:pt x="3" y="18"/>
                  </a:lnTo>
                  <a:lnTo>
                    <a:pt x="2" y="22"/>
                  </a:lnTo>
                  <a:lnTo>
                    <a:pt x="0" y="29"/>
                  </a:lnTo>
                  <a:lnTo>
                    <a:pt x="0" y="29"/>
                  </a:lnTo>
                  <a:lnTo>
                    <a:pt x="3" y="45"/>
                  </a:lnTo>
                  <a:lnTo>
                    <a:pt x="11" y="60"/>
                  </a:lnTo>
                  <a:lnTo>
                    <a:pt x="11" y="60"/>
                  </a:lnTo>
                  <a:lnTo>
                    <a:pt x="14" y="70"/>
                  </a:lnTo>
                  <a:lnTo>
                    <a:pt x="16" y="74"/>
                  </a:lnTo>
                  <a:lnTo>
                    <a:pt x="22" y="76"/>
                  </a:lnTo>
                  <a:lnTo>
                    <a:pt x="22" y="76"/>
                  </a:lnTo>
                  <a:lnTo>
                    <a:pt x="40" y="81"/>
                  </a:lnTo>
                  <a:lnTo>
                    <a:pt x="49" y="83"/>
                  </a:lnTo>
                  <a:lnTo>
                    <a:pt x="60" y="83"/>
                  </a:lnTo>
                  <a:lnTo>
                    <a:pt x="60" y="92"/>
                  </a:lnTo>
                  <a:lnTo>
                    <a:pt x="60" y="92"/>
                  </a:lnTo>
                  <a:lnTo>
                    <a:pt x="60" y="181"/>
                  </a:lnTo>
                  <a:lnTo>
                    <a:pt x="60" y="286"/>
                  </a:lnTo>
                  <a:lnTo>
                    <a:pt x="60" y="286"/>
                  </a:lnTo>
                  <a:lnTo>
                    <a:pt x="61" y="292"/>
                  </a:lnTo>
                  <a:lnTo>
                    <a:pt x="63" y="295"/>
                  </a:lnTo>
                  <a:lnTo>
                    <a:pt x="69" y="299"/>
                  </a:lnTo>
                  <a:lnTo>
                    <a:pt x="74" y="301"/>
                  </a:lnTo>
                  <a:lnTo>
                    <a:pt x="74" y="301"/>
                  </a:lnTo>
                  <a:lnTo>
                    <a:pt x="80" y="299"/>
                  </a:lnTo>
                  <a:lnTo>
                    <a:pt x="85" y="295"/>
                  </a:lnTo>
                  <a:lnTo>
                    <a:pt x="89" y="292"/>
                  </a:lnTo>
                  <a:lnTo>
                    <a:pt x="89" y="286"/>
                  </a:lnTo>
                  <a:lnTo>
                    <a:pt x="89" y="185"/>
                  </a:lnTo>
                  <a:lnTo>
                    <a:pt x="89" y="185"/>
                  </a:lnTo>
                  <a:lnTo>
                    <a:pt x="90" y="181"/>
                  </a:lnTo>
                  <a:lnTo>
                    <a:pt x="90" y="179"/>
                  </a:lnTo>
                  <a:lnTo>
                    <a:pt x="94" y="179"/>
                  </a:lnTo>
                  <a:lnTo>
                    <a:pt x="94" y="179"/>
                  </a:lnTo>
                  <a:lnTo>
                    <a:pt x="98" y="179"/>
                  </a:lnTo>
                  <a:lnTo>
                    <a:pt x="100" y="181"/>
                  </a:lnTo>
                  <a:lnTo>
                    <a:pt x="100" y="185"/>
                  </a:lnTo>
                  <a:lnTo>
                    <a:pt x="100" y="286"/>
                  </a:lnTo>
                  <a:lnTo>
                    <a:pt x="100" y="286"/>
                  </a:lnTo>
                  <a:lnTo>
                    <a:pt x="101" y="292"/>
                  </a:lnTo>
                  <a:lnTo>
                    <a:pt x="103" y="295"/>
                  </a:lnTo>
                  <a:lnTo>
                    <a:pt x="109" y="299"/>
                  </a:lnTo>
                  <a:lnTo>
                    <a:pt x="114" y="301"/>
                  </a:lnTo>
                  <a:lnTo>
                    <a:pt x="114" y="301"/>
                  </a:lnTo>
                  <a:lnTo>
                    <a:pt x="119" y="299"/>
                  </a:lnTo>
                  <a:lnTo>
                    <a:pt x="125" y="295"/>
                  </a:lnTo>
                  <a:lnTo>
                    <a:pt x="127" y="292"/>
                  </a:lnTo>
                  <a:lnTo>
                    <a:pt x="129" y="286"/>
                  </a:lnTo>
                  <a:lnTo>
                    <a:pt x="129" y="188"/>
                  </a:lnTo>
                  <a:lnTo>
                    <a:pt x="129" y="174"/>
                  </a:lnTo>
                  <a:lnTo>
                    <a:pt x="129" y="174"/>
                  </a:lnTo>
                  <a:lnTo>
                    <a:pt x="136" y="167"/>
                  </a:lnTo>
                  <a:lnTo>
                    <a:pt x="143" y="159"/>
                  </a:lnTo>
                  <a:lnTo>
                    <a:pt x="150" y="152"/>
                  </a:lnTo>
                  <a:lnTo>
                    <a:pt x="156" y="143"/>
                  </a:lnTo>
                  <a:lnTo>
                    <a:pt x="156" y="143"/>
                  </a:lnTo>
                  <a:lnTo>
                    <a:pt x="161" y="130"/>
                  </a:lnTo>
                  <a:lnTo>
                    <a:pt x="163" y="125"/>
                  </a:lnTo>
                  <a:lnTo>
                    <a:pt x="165" y="119"/>
                  </a:lnTo>
                  <a:lnTo>
                    <a:pt x="165" y="119"/>
                  </a:lnTo>
                  <a:lnTo>
                    <a:pt x="165" y="112"/>
                  </a:lnTo>
                  <a:lnTo>
                    <a:pt x="161" y="107"/>
                  </a:lnTo>
                  <a:lnTo>
                    <a:pt x="158" y="94"/>
                  </a:lnTo>
                  <a:lnTo>
                    <a:pt x="158" y="94"/>
                  </a:lnTo>
                </a:path>
              </a:pathLst>
            </a:custGeom>
            <a:grpFill/>
            <a:ln w="9525">
              <a:noFill/>
              <a:round/>
            </a:ln>
          </p:spPr>
          <p:txBody>
            <a:bodyPr lIns="121920" tIns="60960" rIns="121920" bIns="60960"/>
            <a:lstStyle/>
            <a:p>
              <a:pPr>
                <a:defRPr/>
              </a:pPr>
              <a:endParaRPr lang="en-US" sz="3200">
                <a:solidFill>
                  <a:prstClr val="black"/>
                </a:solidFill>
              </a:endParaRPr>
            </a:p>
          </p:txBody>
        </p:sp>
        <p:sp>
          <p:nvSpPr>
            <p:cNvPr id="27" name="稻壳儿春秋广告/盗版必究        原创来源：http://chn.docer.com/works?userid=199329941#!/work_time"/>
            <p:cNvSpPr/>
            <p:nvPr/>
          </p:nvSpPr>
          <p:spPr bwMode="auto">
            <a:xfrm>
              <a:off x="3521609" y="897922"/>
              <a:ext cx="12458" cy="51909"/>
            </a:xfrm>
            <a:custGeom>
              <a:avLst/>
              <a:gdLst/>
              <a:ahLst/>
              <a:cxnLst>
                <a:cxn ang="0">
                  <a:pos x="10" y="27"/>
                </a:cxn>
                <a:cxn ang="0">
                  <a:pos x="10" y="27"/>
                </a:cxn>
                <a:cxn ang="0">
                  <a:pos x="5" y="38"/>
                </a:cxn>
                <a:cxn ang="0">
                  <a:pos x="5" y="38"/>
                </a:cxn>
                <a:cxn ang="0">
                  <a:pos x="0" y="49"/>
                </a:cxn>
                <a:cxn ang="0">
                  <a:pos x="0" y="0"/>
                </a:cxn>
                <a:cxn ang="0">
                  <a:pos x="0" y="0"/>
                </a:cxn>
                <a:cxn ang="0">
                  <a:pos x="7" y="13"/>
                </a:cxn>
                <a:cxn ang="0">
                  <a:pos x="12" y="26"/>
                </a:cxn>
                <a:cxn ang="0">
                  <a:pos x="12" y="26"/>
                </a:cxn>
                <a:cxn ang="0">
                  <a:pos x="10" y="27"/>
                </a:cxn>
                <a:cxn ang="0">
                  <a:pos x="10" y="27"/>
                </a:cxn>
              </a:cxnLst>
              <a:rect l="0" t="0" r="r" b="b"/>
              <a:pathLst>
                <a:path w="12" h="49">
                  <a:moveTo>
                    <a:pt x="10" y="27"/>
                  </a:moveTo>
                  <a:lnTo>
                    <a:pt x="10" y="27"/>
                  </a:lnTo>
                  <a:lnTo>
                    <a:pt x="5" y="38"/>
                  </a:lnTo>
                  <a:lnTo>
                    <a:pt x="5" y="38"/>
                  </a:lnTo>
                  <a:lnTo>
                    <a:pt x="0" y="49"/>
                  </a:lnTo>
                  <a:lnTo>
                    <a:pt x="0" y="0"/>
                  </a:lnTo>
                  <a:lnTo>
                    <a:pt x="0" y="0"/>
                  </a:lnTo>
                  <a:lnTo>
                    <a:pt x="7" y="13"/>
                  </a:lnTo>
                  <a:lnTo>
                    <a:pt x="12" y="26"/>
                  </a:lnTo>
                  <a:lnTo>
                    <a:pt x="12" y="26"/>
                  </a:lnTo>
                  <a:lnTo>
                    <a:pt x="10" y="27"/>
                  </a:lnTo>
                  <a:lnTo>
                    <a:pt x="10" y="27"/>
                  </a:lnTo>
                </a:path>
              </a:pathLst>
            </a:custGeom>
            <a:grpFill/>
            <a:ln w="9525">
              <a:noFill/>
              <a:round/>
            </a:ln>
          </p:spPr>
          <p:txBody>
            <a:bodyPr lIns="121920" tIns="60960" rIns="121920" bIns="60960"/>
            <a:lstStyle/>
            <a:p>
              <a:pPr>
                <a:defRPr/>
              </a:pPr>
              <a:endParaRPr lang="en-US" sz="3200">
                <a:solidFill>
                  <a:prstClr val="black"/>
                </a:solidFill>
              </a:endParaRPr>
            </a:p>
          </p:txBody>
        </p:sp>
        <p:sp>
          <p:nvSpPr>
            <p:cNvPr id="28" name="稻壳儿春秋广告/盗版必究        原创来源：http://chn.docer.com/works?userid=199329941#!/work_time"/>
            <p:cNvSpPr>
              <a:spLocks noChangeShapeType="1"/>
            </p:cNvSpPr>
            <p:nvPr/>
          </p:nvSpPr>
          <p:spPr bwMode="auto">
            <a:xfrm>
              <a:off x="3534067" y="924914"/>
              <a:ext cx="2077" cy="2077"/>
            </a:xfrm>
            <a:prstGeom prst="line">
              <a:avLst/>
            </a:prstGeom>
            <a:grpFill/>
            <a:ln w="9525">
              <a:noFill/>
              <a:round/>
            </a:ln>
          </p:spPr>
          <p:txBody>
            <a:bodyPr lIns="121920" tIns="60960" rIns="121920" bIns="60960"/>
            <a:lstStyle/>
            <a:p>
              <a:pPr>
                <a:defRPr/>
              </a:pPr>
              <a:endParaRPr lang="en-US" sz="3200">
                <a:solidFill>
                  <a:prstClr val="black"/>
                </a:solidFill>
              </a:endParaRPr>
            </a:p>
          </p:txBody>
        </p:sp>
      </p:grpSp>
      <p:sp>
        <p:nvSpPr>
          <p:cNvPr id="33" name="稻壳儿春秋广告/盗版必究        原创来源：http://chn.docer.com/works?userid=199329941#!/work_time"/>
          <p:cNvSpPr>
            <a:spLocks noEditPoints="1"/>
          </p:cNvSpPr>
          <p:nvPr/>
        </p:nvSpPr>
        <p:spPr bwMode="auto">
          <a:xfrm>
            <a:off x="6600919" y="3213214"/>
            <a:ext cx="497106" cy="487842"/>
          </a:xfrm>
          <a:custGeom>
            <a:avLst/>
            <a:gdLst/>
            <a:ahLst/>
            <a:cxnLst>
              <a:cxn ang="0">
                <a:pos x="284" y="107"/>
              </a:cxn>
              <a:cxn ang="0">
                <a:pos x="295" y="86"/>
              </a:cxn>
              <a:cxn ang="0">
                <a:pos x="302" y="60"/>
              </a:cxn>
              <a:cxn ang="0">
                <a:pos x="277" y="35"/>
              </a:cxn>
              <a:cxn ang="0">
                <a:pos x="252" y="44"/>
              </a:cxn>
              <a:cxn ang="0">
                <a:pos x="208" y="46"/>
              </a:cxn>
              <a:cxn ang="0">
                <a:pos x="199" y="22"/>
              </a:cxn>
              <a:cxn ang="0">
                <a:pos x="188" y="0"/>
              </a:cxn>
              <a:cxn ang="0">
                <a:pos x="150" y="0"/>
              </a:cxn>
              <a:cxn ang="0">
                <a:pos x="139" y="22"/>
              </a:cxn>
              <a:cxn ang="0">
                <a:pos x="110" y="55"/>
              </a:cxn>
              <a:cxn ang="0">
                <a:pos x="87" y="44"/>
              </a:cxn>
              <a:cxn ang="0">
                <a:pos x="61" y="37"/>
              </a:cxn>
              <a:cxn ang="0">
                <a:pos x="36" y="62"/>
              </a:cxn>
              <a:cxn ang="0">
                <a:pos x="45" y="86"/>
              </a:cxn>
              <a:cxn ang="0">
                <a:pos x="45" y="129"/>
              </a:cxn>
              <a:cxn ang="0">
                <a:pos x="23" y="138"/>
              </a:cxn>
              <a:cxn ang="0">
                <a:pos x="0" y="149"/>
              </a:cxn>
              <a:cxn ang="0">
                <a:pos x="0" y="185"/>
              </a:cxn>
              <a:cxn ang="0">
                <a:pos x="23" y="196"/>
              </a:cxn>
              <a:cxn ang="0">
                <a:pos x="54" y="225"/>
              </a:cxn>
              <a:cxn ang="0">
                <a:pos x="45" y="249"/>
              </a:cxn>
              <a:cxn ang="0">
                <a:pos x="36" y="272"/>
              </a:cxn>
              <a:cxn ang="0">
                <a:pos x="63" y="298"/>
              </a:cxn>
              <a:cxn ang="0">
                <a:pos x="87" y="291"/>
              </a:cxn>
              <a:cxn ang="0">
                <a:pos x="130" y="289"/>
              </a:cxn>
              <a:cxn ang="0">
                <a:pos x="141" y="310"/>
              </a:cxn>
              <a:cxn ang="0">
                <a:pos x="152" y="334"/>
              </a:cxn>
              <a:cxn ang="0">
                <a:pos x="188" y="334"/>
              </a:cxn>
              <a:cxn ang="0">
                <a:pos x="199" y="310"/>
              </a:cxn>
              <a:cxn ang="0">
                <a:pos x="230" y="280"/>
              </a:cxn>
              <a:cxn ang="0">
                <a:pos x="253" y="289"/>
              </a:cxn>
              <a:cxn ang="0">
                <a:pos x="277" y="298"/>
              </a:cxn>
              <a:cxn ang="0">
                <a:pos x="304" y="271"/>
              </a:cxn>
              <a:cxn ang="0">
                <a:pos x="295" y="247"/>
              </a:cxn>
              <a:cxn ang="0">
                <a:pos x="293" y="205"/>
              </a:cxn>
              <a:cxn ang="0">
                <a:pos x="317" y="196"/>
              </a:cxn>
              <a:cxn ang="0">
                <a:pos x="340" y="184"/>
              </a:cxn>
              <a:cxn ang="0">
                <a:pos x="340" y="147"/>
              </a:cxn>
              <a:cxn ang="0">
                <a:pos x="317" y="136"/>
              </a:cxn>
              <a:cxn ang="0">
                <a:pos x="293" y="129"/>
              </a:cxn>
              <a:cxn ang="0">
                <a:pos x="224" y="167"/>
              </a:cxn>
              <a:cxn ang="0">
                <a:pos x="219" y="187"/>
              </a:cxn>
              <a:cxn ang="0">
                <a:pos x="208" y="205"/>
              </a:cxn>
              <a:cxn ang="0">
                <a:pos x="190" y="216"/>
              </a:cxn>
              <a:cxn ang="0">
                <a:pos x="170" y="220"/>
              </a:cxn>
              <a:cxn ang="0">
                <a:pos x="159" y="220"/>
              </a:cxn>
              <a:cxn ang="0">
                <a:pos x="139" y="211"/>
              </a:cxn>
              <a:cxn ang="0">
                <a:pos x="125" y="196"/>
              </a:cxn>
              <a:cxn ang="0">
                <a:pos x="116" y="178"/>
              </a:cxn>
              <a:cxn ang="0">
                <a:pos x="116" y="167"/>
              </a:cxn>
              <a:cxn ang="0">
                <a:pos x="119" y="145"/>
              </a:cxn>
              <a:cxn ang="0">
                <a:pos x="130" y="129"/>
              </a:cxn>
              <a:cxn ang="0">
                <a:pos x="148" y="118"/>
              </a:cxn>
              <a:cxn ang="0">
                <a:pos x="170" y="113"/>
              </a:cxn>
              <a:cxn ang="0">
                <a:pos x="181" y="115"/>
              </a:cxn>
              <a:cxn ang="0">
                <a:pos x="201" y="122"/>
              </a:cxn>
              <a:cxn ang="0">
                <a:pos x="215" y="136"/>
              </a:cxn>
              <a:cxn ang="0">
                <a:pos x="223" y="156"/>
              </a:cxn>
              <a:cxn ang="0">
                <a:pos x="224" y="167"/>
              </a:cxn>
            </a:cxnLst>
            <a:rect l="0" t="0" r="r" b="b"/>
            <a:pathLst>
              <a:path w="340" h="334">
                <a:moveTo>
                  <a:pt x="293" y="129"/>
                </a:moveTo>
                <a:lnTo>
                  <a:pt x="284" y="107"/>
                </a:lnTo>
                <a:lnTo>
                  <a:pt x="284" y="107"/>
                </a:lnTo>
                <a:lnTo>
                  <a:pt x="295" y="86"/>
                </a:lnTo>
                <a:lnTo>
                  <a:pt x="300" y="69"/>
                </a:lnTo>
                <a:lnTo>
                  <a:pt x="302" y="60"/>
                </a:lnTo>
                <a:lnTo>
                  <a:pt x="277" y="35"/>
                </a:lnTo>
                <a:lnTo>
                  <a:pt x="277" y="35"/>
                </a:lnTo>
                <a:lnTo>
                  <a:pt x="268" y="37"/>
                </a:lnTo>
                <a:lnTo>
                  <a:pt x="252" y="44"/>
                </a:lnTo>
                <a:lnTo>
                  <a:pt x="230" y="55"/>
                </a:lnTo>
                <a:lnTo>
                  <a:pt x="208" y="46"/>
                </a:lnTo>
                <a:lnTo>
                  <a:pt x="208" y="46"/>
                </a:lnTo>
                <a:lnTo>
                  <a:pt x="199" y="22"/>
                </a:lnTo>
                <a:lnTo>
                  <a:pt x="192" y="8"/>
                </a:lnTo>
                <a:lnTo>
                  <a:pt x="188" y="0"/>
                </a:lnTo>
                <a:lnTo>
                  <a:pt x="150" y="0"/>
                </a:lnTo>
                <a:lnTo>
                  <a:pt x="150" y="0"/>
                </a:lnTo>
                <a:lnTo>
                  <a:pt x="146" y="8"/>
                </a:lnTo>
                <a:lnTo>
                  <a:pt x="139" y="22"/>
                </a:lnTo>
                <a:lnTo>
                  <a:pt x="130" y="46"/>
                </a:lnTo>
                <a:lnTo>
                  <a:pt x="110" y="55"/>
                </a:lnTo>
                <a:lnTo>
                  <a:pt x="110" y="55"/>
                </a:lnTo>
                <a:lnTo>
                  <a:pt x="87" y="44"/>
                </a:lnTo>
                <a:lnTo>
                  <a:pt x="70" y="39"/>
                </a:lnTo>
                <a:lnTo>
                  <a:pt x="61" y="37"/>
                </a:lnTo>
                <a:lnTo>
                  <a:pt x="36" y="62"/>
                </a:lnTo>
                <a:lnTo>
                  <a:pt x="36" y="62"/>
                </a:lnTo>
                <a:lnTo>
                  <a:pt x="38" y="71"/>
                </a:lnTo>
                <a:lnTo>
                  <a:pt x="45" y="86"/>
                </a:lnTo>
                <a:lnTo>
                  <a:pt x="54" y="109"/>
                </a:lnTo>
                <a:lnTo>
                  <a:pt x="45" y="129"/>
                </a:lnTo>
                <a:lnTo>
                  <a:pt x="45" y="129"/>
                </a:lnTo>
                <a:lnTo>
                  <a:pt x="23" y="138"/>
                </a:lnTo>
                <a:lnTo>
                  <a:pt x="7" y="145"/>
                </a:lnTo>
                <a:lnTo>
                  <a:pt x="0" y="149"/>
                </a:lnTo>
                <a:lnTo>
                  <a:pt x="0" y="185"/>
                </a:lnTo>
                <a:lnTo>
                  <a:pt x="0" y="185"/>
                </a:lnTo>
                <a:lnTo>
                  <a:pt x="7" y="191"/>
                </a:lnTo>
                <a:lnTo>
                  <a:pt x="23" y="196"/>
                </a:lnTo>
                <a:lnTo>
                  <a:pt x="47" y="205"/>
                </a:lnTo>
                <a:lnTo>
                  <a:pt x="54" y="225"/>
                </a:lnTo>
                <a:lnTo>
                  <a:pt x="54" y="225"/>
                </a:lnTo>
                <a:lnTo>
                  <a:pt x="45" y="249"/>
                </a:lnTo>
                <a:lnTo>
                  <a:pt x="38" y="265"/>
                </a:lnTo>
                <a:lnTo>
                  <a:pt x="36" y="272"/>
                </a:lnTo>
                <a:lnTo>
                  <a:pt x="63" y="298"/>
                </a:lnTo>
                <a:lnTo>
                  <a:pt x="63" y="298"/>
                </a:lnTo>
                <a:lnTo>
                  <a:pt x="70" y="296"/>
                </a:lnTo>
                <a:lnTo>
                  <a:pt x="87" y="291"/>
                </a:lnTo>
                <a:lnTo>
                  <a:pt x="110" y="280"/>
                </a:lnTo>
                <a:lnTo>
                  <a:pt x="130" y="289"/>
                </a:lnTo>
                <a:lnTo>
                  <a:pt x="130" y="289"/>
                </a:lnTo>
                <a:lnTo>
                  <a:pt x="141" y="310"/>
                </a:lnTo>
                <a:lnTo>
                  <a:pt x="146" y="327"/>
                </a:lnTo>
                <a:lnTo>
                  <a:pt x="152" y="334"/>
                </a:lnTo>
                <a:lnTo>
                  <a:pt x="188" y="334"/>
                </a:lnTo>
                <a:lnTo>
                  <a:pt x="188" y="334"/>
                </a:lnTo>
                <a:lnTo>
                  <a:pt x="194" y="327"/>
                </a:lnTo>
                <a:lnTo>
                  <a:pt x="199" y="310"/>
                </a:lnTo>
                <a:lnTo>
                  <a:pt x="208" y="289"/>
                </a:lnTo>
                <a:lnTo>
                  <a:pt x="230" y="280"/>
                </a:lnTo>
                <a:lnTo>
                  <a:pt x="230" y="280"/>
                </a:lnTo>
                <a:lnTo>
                  <a:pt x="253" y="289"/>
                </a:lnTo>
                <a:lnTo>
                  <a:pt x="270" y="296"/>
                </a:lnTo>
                <a:lnTo>
                  <a:pt x="277" y="298"/>
                </a:lnTo>
                <a:lnTo>
                  <a:pt x="304" y="271"/>
                </a:lnTo>
                <a:lnTo>
                  <a:pt x="304" y="271"/>
                </a:lnTo>
                <a:lnTo>
                  <a:pt x="302" y="263"/>
                </a:lnTo>
                <a:lnTo>
                  <a:pt x="295" y="247"/>
                </a:lnTo>
                <a:lnTo>
                  <a:pt x="284" y="225"/>
                </a:lnTo>
                <a:lnTo>
                  <a:pt x="293" y="205"/>
                </a:lnTo>
                <a:lnTo>
                  <a:pt x="293" y="205"/>
                </a:lnTo>
                <a:lnTo>
                  <a:pt x="317" y="196"/>
                </a:lnTo>
                <a:lnTo>
                  <a:pt x="333" y="189"/>
                </a:lnTo>
                <a:lnTo>
                  <a:pt x="340" y="184"/>
                </a:lnTo>
                <a:lnTo>
                  <a:pt x="340" y="147"/>
                </a:lnTo>
                <a:lnTo>
                  <a:pt x="340" y="147"/>
                </a:lnTo>
                <a:lnTo>
                  <a:pt x="333" y="144"/>
                </a:lnTo>
                <a:lnTo>
                  <a:pt x="317" y="136"/>
                </a:lnTo>
                <a:lnTo>
                  <a:pt x="293" y="129"/>
                </a:lnTo>
                <a:lnTo>
                  <a:pt x="293" y="129"/>
                </a:lnTo>
                <a:close/>
                <a:moveTo>
                  <a:pt x="224" y="167"/>
                </a:moveTo>
                <a:lnTo>
                  <a:pt x="224" y="167"/>
                </a:lnTo>
                <a:lnTo>
                  <a:pt x="223" y="178"/>
                </a:lnTo>
                <a:lnTo>
                  <a:pt x="219" y="187"/>
                </a:lnTo>
                <a:lnTo>
                  <a:pt x="215" y="196"/>
                </a:lnTo>
                <a:lnTo>
                  <a:pt x="208" y="205"/>
                </a:lnTo>
                <a:lnTo>
                  <a:pt x="201" y="211"/>
                </a:lnTo>
                <a:lnTo>
                  <a:pt x="190" y="216"/>
                </a:lnTo>
                <a:lnTo>
                  <a:pt x="181" y="220"/>
                </a:lnTo>
                <a:lnTo>
                  <a:pt x="170" y="220"/>
                </a:lnTo>
                <a:lnTo>
                  <a:pt x="170" y="220"/>
                </a:lnTo>
                <a:lnTo>
                  <a:pt x="159" y="220"/>
                </a:lnTo>
                <a:lnTo>
                  <a:pt x="148" y="216"/>
                </a:lnTo>
                <a:lnTo>
                  <a:pt x="139" y="211"/>
                </a:lnTo>
                <a:lnTo>
                  <a:pt x="130" y="205"/>
                </a:lnTo>
                <a:lnTo>
                  <a:pt x="125" y="196"/>
                </a:lnTo>
                <a:lnTo>
                  <a:pt x="119" y="187"/>
                </a:lnTo>
                <a:lnTo>
                  <a:pt x="116" y="178"/>
                </a:lnTo>
                <a:lnTo>
                  <a:pt x="116" y="167"/>
                </a:lnTo>
                <a:lnTo>
                  <a:pt x="116" y="167"/>
                </a:lnTo>
                <a:lnTo>
                  <a:pt x="116" y="156"/>
                </a:lnTo>
                <a:lnTo>
                  <a:pt x="119" y="145"/>
                </a:lnTo>
                <a:lnTo>
                  <a:pt x="125" y="136"/>
                </a:lnTo>
                <a:lnTo>
                  <a:pt x="130" y="129"/>
                </a:lnTo>
                <a:lnTo>
                  <a:pt x="139" y="122"/>
                </a:lnTo>
                <a:lnTo>
                  <a:pt x="148" y="118"/>
                </a:lnTo>
                <a:lnTo>
                  <a:pt x="159" y="115"/>
                </a:lnTo>
                <a:lnTo>
                  <a:pt x="170" y="113"/>
                </a:lnTo>
                <a:lnTo>
                  <a:pt x="170" y="113"/>
                </a:lnTo>
                <a:lnTo>
                  <a:pt x="181" y="115"/>
                </a:lnTo>
                <a:lnTo>
                  <a:pt x="190" y="118"/>
                </a:lnTo>
                <a:lnTo>
                  <a:pt x="201" y="122"/>
                </a:lnTo>
                <a:lnTo>
                  <a:pt x="208" y="129"/>
                </a:lnTo>
                <a:lnTo>
                  <a:pt x="215" y="136"/>
                </a:lnTo>
                <a:lnTo>
                  <a:pt x="219" y="145"/>
                </a:lnTo>
                <a:lnTo>
                  <a:pt x="223" y="156"/>
                </a:lnTo>
                <a:lnTo>
                  <a:pt x="224" y="167"/>
                </a:lnTo>
                <a:lnTo>
                  <a:pt x="224" y="167"/>
                </a:lnTo>
                <a:close/>
              </a:path>
            </a:pathLst>
          </a:custGeom>
          <a:solidFill>
            <a:schemeClr val="bg1"/>
          </a:solidFill>
          <a:ln w="9525">
            <a:noFill/>
            <a:round/>
          </a:ln>
        </p:spPr>
        <p:txBody>
          <a:bodyPr lIns="121920" tIns="60960" rIns="121920" bIns="60960"/>
          <a:lstStyle/>
          <a:p>
            <a:pPr>
              <a:defRPr/>
            </a:pPr>
            <a:endParaRPr lang="en-US" sz="3200">
              <a:solidFill>
                <a:prstClr val="black"/>
              </a:solidFill>
            </a:endParaRPr>
          </a:p>
        </p:txBody>
      </p:sp>
      <p:pic>
        <p:nvPicPr>
          <p:cNvPr id="34" name="图片 33"/>
          <p:cNvPicPr>
            <a:picLocks noChangeAspect="1"/>
          </p:cNvPicPr>
          <p:nvPr/>
        </p:nvPicPr>
        <p:blipFill>
          <a:blip r:embed="rId1" cstate="print">
            <a:extLst>
              <a:ext uri="{28A0092B-C50C-407E-A947-70E740481C1C}">
                <a14:useLocalDpi xmlns:a14="http://schemas.microsoft.com/office/drawing/2010/main" val="0"/>
              </a:ext>
            </a:extLst>
          </a:blip>
          <a:srcRect l="3792" t="-28485" r="-3792" b="74406"/>
          <a:stretch>
            <a:fillRect/>
          </a:stretch>
        </p:blipFill>
        <p:spPr>
          <a:xfrm rot="10800000" flipH="1">
            <a:off x="9345295" y="140335"/>
            <a:ext cx="2846705" cy="1473200"/>
          </a:xfrm>
          <a:prstGeom prst="rect">
            <a:avLst/>
          </a:prstGeom>
        </p:spPr>
      </p:pic>
      <p:pic>
        <p:nvPicPr>
          <p:cNvPr id="35" name="图片 34"/>
          <p:cNvPicPr>
            <a:picLocks noChangeAspect="1"/>
          </p:cNvPicPr>
          <p:nvPr/>
        </p:nvPicPr>
        <p:blipFill>
          <a:blip r:embed="rId1" cstate="print">
            <a:extLst>
              <a:ext uri="{28A0092B-C50C-407E-A947-70E740481C1C}">
                <a14:useLocalDpi xmlns:a14="http://schemas.microsoft.com/office/drawing/2010/main" val="0"/>
              </a:ext>
            </a:extLst>
          </a:blip>
          <a:srcRect b="47086"/>
          <a:stretch>
            <a:fillRect/>
          </a:stretch>
        </p:blipFill>
        <p:spPr>
          <a:xfrm flipH="1">
            <a:off x="172720" y="3650615"/>
            <a:ext cx="7525385" cy="3810635"/>
          </a:xfrm>
          <a:prstGeom prst="rect">
            <a:avLst/>
          </a:prstGeom>
        </p:spPr>
      </p:pic>
      <p:sp>
        <p:nvSpPr>
          <p:cNvPr id="2" name="稻壳儿春秋广告/盗版必究        原创来源：http://chn.docer.com/works?userid=199329941#!/work_time"/>
          <p:cNvSpPr txBox="1"/>
          <p:nvPr/>
        </p:nvSpPr>
        <p:spPr>
          <a:xfrm>
            <a:off x="1197610" y="951230"/>
            <a:ext cx="2847975" cy="330835"/>
          </a:xfrm>
          <a:prstGeom prst="rect">
            <a:avLst/>
          </a:prstGeom>
          <a:noFill/>
        </p:spPr>
        <p:txBody>
          <a:bodyPr wrap="square" rtlCol="0">
            <a:spAutoFit/>
          </a:bodyPr>
          <a:p>
            <a:pPr algn="ct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Controller execution module</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061720" y="429260"/>
            <a:ext cx="3708400" cy="521970"/>
          </a:xfrm>
          <a:prstGeom prst="rect">
            <a:avLst/>
          </a:prstGeom>
          <a:noFill/>
        </p:spPr>
        <p:txBody>
          <a:bodyPr wrap="square" rtlCol="0">
            <a:spAutoFit/>
          </a:bodyPr>
          <a:p>
            <a:r>
              <a:rPr lang="zh-CN" altLang="en-US" sz="2800">
                <a:solidFill>
                  <a:schemeClr val="accent4"/>
                </a:solidFill>
              </a:rPr>
              <a:t>控制器执行模块</a:t>
            </a:r>
            <a:endParaRPr lang="zh-CN" altLang="en-US" sz="2800">
              <a:solidFill>
                <a:schemeClr val="accent4"/>
              </a:solidFill>
            </a:endParaRPr>
          </a:p>
        </p:txBody>
      </p:sp>
      <p:sp>
        <p:nvSpPr>
          <p:cNvPr id="4" name="稻壳儿春秋广告/盗版必究        原创来源：http://chn.docer.com/works?userid=199329941#!/work_time"/>
          <p:cNvSpPr txBox="1"/>
          <p:nvPr/>
        </p:nvSpPr>
        <p:spPr>
          <a:xfrm>
            <a:off x="2251710" y="2731770"/>
            <a:ext cx="2660650" cy="368300"/>
          </a:xfrm>
          <a:prstGeom prst="rect">
            <a:avLst/>
          </a:prstGeom>
          <a:noFill/>
        </p:spPr>
        <p:txBody>
          <a:bodyPr wrap="square" rtlCol="0">
            <a:spAutoFit/>
          </a:bodyPr>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接收来自谁的</a:t>
            </a:r>
            <a:r>
              <a:rPr lang="zh-CN" altLang="en-US" dirty="0">
                <a:solidFill>
                  <a:schemeClr val="accent4"/>
                </a:solidFill>
                <a:latin typeface="微软雅黑" panose="020B0503020204020204" pitchFamily="34" charset="-122"/>
                <a:ea typeface="微软雅黑" panose="020B0503020204020204" pitchFamily="34" charset="-122"/>
              </a:rPr>
              <a:t>指令？</a:t>
            </a:r>
            <a:endParaRPr lang="zh-CN" altLang="en-US" dirty="0">
              <a:solidFill>
                <a:schemeClr val="accent4"/>
              </a:solidFill>
              <a:latin typeface="微软雅黑" panose="020B0503020204020204" pitchFamily="34" charset="-122"/>
              <a:ea typeface="微软雅黑" panose="020B0503020204020204" pitchFamily="34" charset="-122"/>
            </a:endParaRPr>
          </a:p>
        </p:txBody>
      </p:sp>
      <p:sp>
        <p:nvSpPr>
          <p:cNvPr id="5" name="稻壳儿春秋广告/盗版必究        原创来源：http://chn.docer.com/works?userid=199329941#!/work_time"/>
          <p:cNvSpPr txBox="1"/>
          <p:nvPr/>
        </p:nvSpPr>
        <p:spPr>
          <a:xfrm>
            <a:off x="7475220" y="2731770"/>
            <a:ext cx="2660650" cy="368300"/>
          </a:xfrm>
          <a:prstGeom prst="rect">
            <a:avLst/>
          </a:prstGeom>
          <a:noFill/>
        </p:spPr>
        <p:txBody>
          <a:bodyPr wrap="square" rtlCol="0">
            <a:spAutoFit/>
          </a:bodyPr>
          <a:p>
            <a:pPr marL="285750" indent="-285750">
              <a:buFont typeface="Wingdings" panose="05000000000000000000" pitchFamily="2" charset="2"/>
              <a:buChar char="p"/>
            </a:pPr>
            <a:r>
              <a:rPr lang="zh-CN" altLang="en-US" dirty="0">
                <a:solidFill>
                  <a:schemeClr val="accent4"/>
                </a:solidFill>
                <a:latin typeface="微软雅黑" panose="020B0503020204020204" pitchFamily="34" charset="-122"/>
                <a:ea typeface="微软雅黑" panose="020B0503020204020204" pitchFamily="34" charset="-122"/>
              </a:rPr>
              <a:t>执行机构如何</a:t>
            </a:r>
            <a:r>
              <a:rPr lang="zh-CN" altLang="en-US" dirty="0">
                <a:solidFill>
                  <a:schemeClr val="accent4"/>
                </a:solidFill>
                <a:latin typeface="微软雅黑" panose="020B0503020204020204" pitchFamily="34" charset="-122"/>
                <a:ea typeface="微软雅黑" panose="020B0503020204020204" pitchFamily="34" charset="-122"/>
              </a:rPr>
              <a:t>拟定？</a:t>
            </a:r>
            <a:endParaRPr lang="zh-CN" altLang="en-US" dirty="0">
              <a:solidFill>
                <a:schemeClr val="accent4"/>
              </a:solidFill>
              <a:latin typeface="微软雅黑" panose="020B0503020204020204" pitchFamily="34" charset="-122"/>
              <a:ea typeface="微软雅黑" panose="020B0503020204020204" pitchFamily="34" charset="-122"/>
            </a:endParaRPr>
          </a:p>
        </p:txBody>
      </p:sp>
    </p:spTree>
  </p:cSld>
  <p:clrMapOvr>
    <a:masterClrMapping/>
  </p:clrMapOvr>
</p:sld>
</file>

<file path=ppt/tags/tag1.xml><?xml version="1.0" encoding="utf-8"?>
<p:tagLst xmlns:p="http://schemas.openxmlformats.org/presentationml/2006/main">
  <p:tag name="KSO_WM_UNIT_PLACING_PICTURE_USER_VIEWPORT" val="{&quot;height&quot;:4564,&quot;width&quot;:8507}"/>
</p:tagLst>
</file>

<file path=ppt/tags/tag2.xml><?xml version="1.0" encoding="utf-8"?>
<p:tagLst xmlns:p="http://schemas.openxmlformats.org/presentationml/2006/main">
  <p:tag name="KSO_WM_UNIT_PLACING_PICTURE_USER_VIEWPORT" val="{&quot;height&quot;:3629,&quot;width&quot;:7166}"/>
</p:tagLst>
</file>

<file path=ppt/tags/tag3.xml><?xml version="1.0" encoding="utf-8"?>
<p:tagLst xmlns:p="http://schemas.openxmlformats.org/presentationml/2006/main">
  <p:tag name="KSO_WM_UNIT_PLACING_PICTURE_USER_VIEWPORT" val="{&quot;height&quot;:4564,&quot;width&quot;:8507}"/>
</p:tagLst>
</file>

<file path=ppt/tags/tag4.xml><?xml version="1.0" encoding="utf-8"?>
<p:tagLst xmlns:p="http://schemas.openxmlformats.org/presentationml/2006/main">
  <p:tag name="KSO_WM_UNIT_PLACING_PICTURE_USER_VIEWPORT" val="{&quot;height&quot;:3629,&quot;width&quot;:716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2441</Words>
  <Application>WPS 演示</Application>
  <PresentationFormat>宽屏</PresentationFormat>
  <Paragraphs>240</Paragraphs>
  <Slides>18</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Arial</vt:lpstr>
      <vt:lpstr>宋体</vt:lpstr>
      <vt:lpstr>Wingdings</vt:lpstr>
      <vt:lpstr>微软雅黑</vt:lpstr>
      <vt:lpstr>Arial</vt:lpstr>
      <vt:lpstr>Helvetica Light</vt:lpstr>
      <vt:lpstr>等线</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Manager>w ww.51pp tmo ban.c om</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sunny</dc:creator>
  <cp:keywords>51 P  PT 模板 网</cp:keywords>
  <dc:description>ww w.51pptm oban.co m</dc:description>
  <cp:lastModifiedBy>Euphoria.</cp:lastModifiedBy>
  <cp:revision>42</cp:revision>
  <dcterms:created xsi:type="dcterms:W3CDTF">2017-12-11T01:50:00Z</dcterms:created>
  <dcterms:modified xsi:type="dcterms:W3CDTF">2021-10-28T17:12:42Z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2052-11.1.0.10938</vt:lpwstr>
  </property>
  <property fmtid="{D5CDD505-2E9C-101B-9397-08002B2CF9AE}" pid="3" name="ICV">
    <vt:lpwstr>AD081934CC234B86AB7D652B61AEF7A9</vt:lpwstr>
  </property>
</Properties>
</file>

<file path=docProps/thumbnail.jpeg>
</file>